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373" r:id="rId4"/>
    <p:sldId id="353" r:id="rId5"/>
    <p:sldId id="350" r:id="rId6"/>
    <p:sldId id="374" r:id="rId7"/>
    <p:sldId id="270" r:id="rId8"/>
    <p:sldId id="325" r:id="rId9"/>
    <p:sldId id="308" r:id="rId10"/>
    <p:sldId id="320" r:id="rId11"/>
    <p:sldId id="352" r:id="rId12"/>
    <p:sldId id="375" r:id="rId13"/>
    <p:sldId id="336" r:id="rId14"/>
    <p:sldId id="344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  <p:extLst>
    <p:ext uri="{521415D9-36F7-43E2-AB2F-B90AF26B5E84}">
      <p14:sectionLst xmlns:p14="http://schemas.microsoft.com/office/powerpoint/2010/main">
        <p14:section name="title" id="{46418E21-BFEE-4E5F-ACFD-2A10F8CA309B}">
          <p14:sldIdLst>
            <p14:sldId id="257"/>
          </p14:sldIdLst>
        </p14:section>
        <p14:section name="toc" id="{8FDC2E80-1E9A-45D0-9E8B-BB8182E14A62}">
          <p14:sldIdLst>
            <p14:sldId id="258"/>
            <p14:sldId id="373"/>
            <p14:sldId id="353"/>
            <p14:sldId id="350"/>
            <p14:sldId id="374"/>
          </p14:sldIdLst>
        </p14:section>
        <p14:section name="intro" id="{2F6DF43B-DD29-4866-8121-71D854139EA3}">
          <p14:sldIdLst>
            <p14:sldId id="270"/>
            <p14:sldId id="325"/>
            <p14:sldId id="308"/>
            <p14:sldId id="320"/>
            <p14:sldId id="352"/>
            <p14:sldId id="375"/>
            <p14:sldId id="336"/>
            <p14:sldId id="34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E8E4"/>
    <a:srgbClr val="A0D8D2"/>
    <a:srgbClr val="F5A51C"/>
    <a:srgbClr val="256779"/>
    <a:srgbClr val="CC3E27"/>
    <a:srgbClr val="0906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620" autoAdjust="0"/>
  </p:normalViewPr>
  <p:slideViewPr>
    <p:cSldViewPr snapToGrid="0">
      <p:cViewPr varScale="1">
        <p:scale>
          <a:sx n="60" d="100"/>
          <a:sy n="60" d="100"/>
        </p:scale>
        <p:origin x="33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Shape 105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7" name="Shape 105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  <a:defRPr>
                <a:solidFill>
                  <a:srgbClr val="FFFFFF">
                    <a:alpha val="80000"/>
                  </a:srgbClr>
                </a:solidFill>
              </a:defRPr>
            </a:pPr>
            <a:r>
              <a:rPr lang="en-US" sz="2400" dirty="0">
                <a:solidFill>
                  <a:srgbClr val="FFFFFF"/>
                </a:solidFill>
              </a:rPr>
              <a:t>Professional Hacker 20+ years experience</a:t>
            </a:r>
          </a:p>
          <a:p>
            <a:pPr marL="0" indent="0">
              <a:buNone/>
              <a:defRPr>
                <a:solidFill>
                  <a:srgbClr val="FFFFFF">
                    <a:alpha val="80000"/>
                  </a:srgbClr>
                </a:solidFill>
              </a:defRPr>
            </a:pPr>
            <a:r>
              <a:rPr lang="en-US" sz="2400" dirty="0">
                <a:solidFill>
                  <a:srgbClr val="FFFFFF"/>
                </a:solidFill>
              </a:rPr>
              <a:t>Founder of </a:t>
            </a:r>
            <a:r>
              <a:rPr lang="en-US" sz="2400" dirty="0" err="1">
                <a:solidFill>
                  <a:srgbClr val="FFFFFF"/>
                </a:solidFill>
              </a:rPr>
              <a:t>CactusCon</a:t>
            </a:r>
            <a:endParaRPr lang="en-US" sz="2400" dirty="0">
              <a:solidFill>
                <a:srgbClr val="FFFFFF"/>
              </a:solidFill>
            </a:endParaRPr>
          </a:p>
          <a:p>
            <a:pPr marL="0" indent="0">
              <a:buNone/>
              <a:defRPr>
                <a:solidFill>
                  <a:srgbClr val="FFFFFF">
                    <a:alpha val="80000"/>
                  </a:srgbClr>
                </a:solidFill>
              </a:defRPr>
            </a:pPr>
            <a:r>
              <a:rPr lang="en-US" sz="2400" dirty="0">
                <a:solidFill>
                  <a:srgbClr val="FFFFFF"/>
                </a:solidFill>
              </a:rPr>
              <a:t>Ex-Microsoft MVP</a:t>
            </a:r>
          </a:p>
          <a:p>
            <a:pPr marL="0" indent="0">
              <a:buNone/>
              <a:defRPr>
                <a:solidFill>
                  <a:srgbClr val="FFFFFF">
                    <a:alpha val="80000"/>
                  </a:srgbClr>
                </a:solidFill>
              </a:defRPr>
            </a:pPr>
            <a:r>
              <a:rPr lang="en-US" sz="2400" dirty="0" err="1"/>
              <a:t>Phd</a:t>
            </a:r>
            <a:r>
              <a:rPr lang="en-US" sz="2400" dirty="0"/>
              <a:t> Student - AI</a:t>
            </a:r>
            <a:endParaRPr lang="en-US" sz="2400" dirty="0">
              <a:solidFill>
                <a:srgbClr val="FFFF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00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-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g-test.pn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-Mi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-Aqu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-Yale-Soli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Two before narrow not relied how except moment myself dejection assurance mrs led certainly so gate two before narrow two before narrow…"/>
          <p:cNvSpPr txBox="1">
            <a:spLocks noGrp="1"/>
          </p:cNvSpPr>
          <p:nvPr>
            <p:ph type="body" sz="quarter" idx="13"/>
          </p:nvPr>
        </p:nvSpPr>
        <p:spPr>
          <a:xfrm>
            <a:off x="1276201" y="4423410"/>
            <a:ext cx="10561937" cy="544830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SzTx/>
              <a:buNone/>
              <a:defRPr sz="5400">
                <a:solidFill>
                  <a:srgbClr val="DDE4F4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Two before narrow not relied how except moment myself dejection assurance mrs led certainly so gate two before narrow two before narrow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Tx/>
              <a:buNone/>
              <a:defRPr sz="5400">
                <a:solidFill>
                  <a:srgbClr val="DDE4F4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how except moment myself </a:t>
            </a:r>
          </a:p>
        </p:txBody>
      </p:sp>
      <p:sp>
        <p:nvSpPr>
          <p:cNvPr id="627" name="Image"/>
          <p:cNvSpPr>
            <a:spLocks noGrp="1"/>
          </p:cNvSpPr>
          <p:nvPr>
            <p:ph type="pic" sz="half" idx="14"/>
          </p:nvPr>
        </p:nvSpPr>
        <p:spPr>
          <a:xfrm>
            <a:off x="13704735" y="2749550"/>
            <a:ext cx="8216901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28" name="KARBON PICTURE"/>
          <p:cNvSpPr txBox="1">
            <a:spLocks noGrp="1"/>
          </p:cNvSpPr>
          <p:nvPr>
            <p:ph type="body" sz="quarter" idx="15"/>
          </p:nvPr>
        </p:nvSpPr>
        <p:spPr>
          <a:xfrm>
            <a:off x="1272009" y="1974850"/>
            <a:ext cx="21839983" cy="1854200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defTabSz="825500">
              <a:lnSpc>
                <a:spcPct val="80000"/>
              </a:lnSpc>
              <a:spcBef>
                <a:spcPts val="0"/>
              </a:spcBef>
              <a:buSzTx/>
              <a:buNone/>
              <a:defRPr sz="12000" spc="239" baseline="1666">
                <a:solidFill>
                  <a:srgbClr val="FFFCC4"/>
                </a:solidFill>
                <a:latin typeface="BebasNeue"/>
                <a:ea typeface="BebasNeue"/>
                <a:cs typeface="BebasNeue"/>
                <a:sym typeface="BebasNeue"/>
              </a:defRPr>
            </a:pPr>
            <a:r>
              <a:rPr>
                <a:solidFill>
                  <a:srgbClr val="FFFFFF"/>
                </a:solidFill>
              </a:rPr>
              <a:t>KARBON </a:t>
            </a:r>
            <a:r>
              <a:t>PICTURE</a:t>
            </a:r>
          </a:p>
        </p:txBody>
      </p:sp>
      <p:sp>
        <p:nvSpPr>
          <p:cNvPr id="629" name="PRESENTATION TITLE"/>
          <p:cNvSpPr txBox="1">
            <a:spLocks noGrp="1"/>
          </p:cNvSpPr>
          <p:nvPr>
            <p:ph type="body" sz="quarter" idx="16"/>
          </p:nvPr>
        </p:nvSpPr>
        <p:spPr>
          <a:xfrm>
            <a:off x="1272009" y="1172726"/>
            <a:ext cx="20138183" cy="40640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defTabSz="825500">
              <a:lnSpc>
                <a:spcPct val="90000"/>
              </a:lnSpc>
              <a:spcBef>
                <a:spcPts val="0"/>
              </a:spcBef>
              <a:buSzTx/>
              <a:buNone/>
              <a:defRPr sz="2500" spc="600" baseline="7999">
                <a:solidFill>
                  <a:srgbClr val="334875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630" name="LEVEL 13 SPENCER ST MELBOURNE"/>
          <p:cNvSpPr txBox="1">
            <a:spLocks noGrp="1"/>
          </p:cNvSpPr>
          <p:nvPr>
            <p:ph type="body" sz="quarter" idx="17"/>
          </p:nvPr>
        </p:nvSpPr>
        <p:spPr>
          <a:xfrm>
            <a:off x="1272009" y="12134850"/>
            <a:ext cx="10570320" cy="406400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defTabSz="825500">
              <a:lnSpc>
                <a:spcPct val="90000"/>
              </a:lnSpc>
              <a:spcBef>
                <a:spcPts val="0"/>
              </a:spcBef>
              <a:buSzTx/>
              <a:buNone/>
              <a:defRPr sz="2500" spc="600" baseline="7999">
                <a:solidFill>
                  <a:srgbClr val="334875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r>
              <a:t>LEVEL 13 SPENCER ST MELBOURNE</a:t>
            </a:r>
          </a:p>
        </p:txBody>
      </p:sp>
      <p:sp>
        <p:nvSpPr>
          <p:cNvPr id="6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593299" y="12065000"/>
            <a:ext cx="699771" cy="5492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05C95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499817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-Yal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Circle"/>
          <p:cNvSpPr/>
          <p:nvPr/>
        </p:nvSpPr>
        <p:spPr>
          <a:xfrm>
            <a:off x="7112000" y="1778000"/>
            <a:ext cx="10160000" cy="10160000"/>
          </a:xfrm>
          <a:prstGeom prst="ellipse">
            <a:avLst/>
          </a:prstGeom>
          <a:solidFill>
            <a:srgbClr val="000000">
              <a:alpha val="5000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600"/>
            </a:pPr>
            <a:endParaRPr/>
          </a:p>
        </p:txBody>
      </p:sp>
      <p:sp>
        <p:nvSpPr>
          <p:cNvPr id="336" name="The revolution will not be televised"/>
          <p:cNvSpPr txBox="1">
            <a:spLocks noGrp="1"/>
          </p:cNvSpPr>
          <p:nvPr>
            <p:ph type="body" sz="half" idx="13"/>
          </p:nvPr>
        </p:nvSpPr>
        <p:spPr>
          <a:xfrm>
            <a:off x="4125936" y="4251960"/>
            <a:ext cx="16132127" cy="521208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algn="ctr" defTabSz="825500">
              <a:lnSpc>
                <a:spcPct val="90000"/>
              </a:lnSpc>
              <a:spcBef>
                <a:spcPts val="0"/>
              </a:spcBef>
              <a:buSzTx/>
              <a:buNone/>
              <a:defRPr sz="18000" spc="360">
                <a:latin typeface="BebasNeue"/>
                <a:ea typeface="BebasNeue"/>
                <a:cs typeface="BebasNeue"/>
                <a:sym typeface="BebasNeue"/>
              </a:defRPr>
            </a:pPr>
            <a:r>
              <a:t>The </a:t>
            </a:r>
            <a:r>
              <a:rPr>
                <a:solidFill>
                  <a:srgbClr val="FFFCC4"/>
                </a:solidFill>
              </a:rPr>
              <a:t>revolution</a:t>
            </a:r>
            <a:r>
              <a:t> will not be televised</a:t>
            </a:r>
          </a:p>
        </p:txBody>
      </p:sp>
      <p:sp>
        <p:nvSpPr>
          <p:cNvPr id="3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593299" y="12065000"/>
            <a:ext cx="699771" cy="5492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05C95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-Left-White">
    <p:bg>
      <p:bgPr>
        <a:solidFill>
          <a:srgbClr val="FEF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Image"/>
          <p:cNvSpPr>
            <a:spLocks noGrp="1"/>
          </p:cNvSpPr>
          <p:nvPr>
            <p:ph type="pic" idx="13"/>
          </p:nvPr>
        </p:nvSpPr>
        <p:spPr>
          <a:xfrm>
            <a:off x="2976" y="0"/>
            <a:ext cx="10693401" cy="1371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17" name="USER EXPERIENCE…"/>
          <p:cNvSpPr txBox="1">
            <a:spLocks noGrp="1"/>
          </p:cNvSpPr>
          <p:nvPr>
            <p:ph type="body" sz="quarter" idx="14"/>
          </p:nvPr>
        </p:nvSpPr>
        <p:spPr>
          <a:xfrm>
            <a:off x="12192000" y="1455576"/>
            <a:ext cx="10567839" cy="5486400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algn="ctr" defTabSz="825500">
              <a:spcBef>
                <a:spcPts val="0"/>
              </a:spcBef>
              <a:buSzTx/>
              <a:buNone/>
              <a:defRPr sz="12000" spc="239">
                <a:solidFill>
                  <a:srgbClr val="A9A9A9"/>
                </a:solidFill>
                <a:latin typeface="BebasNeue"/>
                <a:ea typeface="BebasNeue"/>
                <a:cs typeface="BebasNeue"/>
                <a:sym typeface="BebasNeue"/>
              </a:defRPr>
            </a:pPr>
            <a:r>
              <a:t>USER EXPERIENCE</a:t>
            </a:r>
          </a:p>
          <a:p>
            <a:pPr marL="0" indent="0" algn="ctr" defTabSz="825500">
              <a:spcBef>
                <a:spcPts val="0"/>
              </a:spcBef>
              <a:buSzTx/>
              <a:buNone/>
              <a:defRPr sz="12000" spc="239">
                <a:solidFill>
                  <a:srgbClr val="39B0D6"/>
                </a:solidFill>
                <a:latin typeface="BebasNeue"/>
                <a:ea typeface="BebasNeue"/>
                <a:cs typeface="BebasNeue"/>
                <a:sym typeface="BebasNeue"/>
              </a:defRPr>
            </a:pPr>
            <a:r>
              <a:t>BRAND ACTIVATION</a:t>
            </a:r>
          </a:p>
          <a:p>
            <a:pPr marL="0" indent="0" algn="ctr" defTabSz="825500">
              <a:spcBef>
                <a:spcPts val="0"/>
              </a:spcBef>
              <a:buSzTx/>
              <a:buNone/>
              <a:defRPr sz="12000" spc="239">
                <a:solidFill>
                  <a:srgbClr val="A9A9A9"/>
                </a:solidFill>
                <a:latin typeface="BebasNeue"/>
                <a:ea typeface="BebasNeue"/>
                <a:cs typeface="BebasNeue"/>
                <a:sym typeface="BebasNeue"/>
              </a:defRPr>
            </a:pPr>
            <a:r>
              <a:t>ART DIRECTION</a:t>
            </a:r>
          </a:p>
        </p:txBody>
      </p:sp>
      <p:sp>
        <p:nvSpPr>
          <p:cNvPr id="4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-02-Yale">
    <p:bg>
      <p:bgPr>
        <a:solidFill>
          <a:srgbClr val="FEF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Two before narrow not relied how except moment myself dejection assurance mrs led certainly so gate two before narrow two before narrow"/>
          <p:cNvSpPr txBox="1">
            <a:spLocks noGrp="1"/>
          </p:cNvSpPr>
          <p:nvPr>
            <p:ph type="body" sz="quarter" idx="13"/>
          </p:nvPr>
        </p:nvSpPr>
        <p:spPr>
          <a:xfrm>
            <a:off x="1276201" y="4419600"/>
            <a:ext cx="10561937" cy="452628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SzTx/>
              <a:buNone/>
              <a:defRPr sz="5400">
                <a:solidFill>
                  <a:srgbClr val="A9A9A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Two before narrow not relied how except moment myself dejection assurance mrs led certainly so gate two before narrow two before narrow</a:t>
            </a:r>
          </a:p>
        </p:txBody>
      </p:sp>
      <p:sp>
        <p:nvSpPr>
          <p:cNvPr id="776" name="KARBON CONTENT"/>
          <p:cNvSpPr txBox="1">
            <a:spLocks noGrp="1"/>
          </p:cNvSpPr>
          <p:nvPr>
            <p:ph type="body" sz="quarter" idx="14"/>
          </p:nvPr>
        </p:nvSpPr>
        <p:spPr>
          <a:xfrm>
            <a:off x="1272009" y="1974850"/>
            <a:ext cx="21839983" cy="1854200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defTabSz="825500">
              <a:lnSpc>
                <a:spcPct val="80000"/>
              </a:lnSpc>
              <a:spcBef>
                <a:spcPts val="0"/>
              </a:spcBef>
              <a:buSzTx/>
              <a:buNone/>
              <a:defRPr sz="12000" spc="239" baseline="1666">
                <a:solidFill>
                  <a:srgbClr val="FFFCC4"/>
                </a:solidFill>
                <a:latin typeface="BebasNeue"/>
                <a:ea typeface="BebasNeue"/>
                <a:cs typeface="BebasNeue"/>
                <a:sym typeface="BebasNeue"/>
              </a:defRPr>
            </a:pPr>
            <a:r>
              <a:rPr>
                <a:solidFill>
                  <a:srgbClr val="797979"/>
                </a:solidFill>
              </a:rPr>
              <a:t>KARBON</a:t>
            </a:r>
            <a:r>
              <a:rPr>
                <a:solidFill>
                  <a:srgbClr val="A9A9A9"/>
                </a:solidFill>
              </a:rPr>
              <a:t> </a:t>
            </a:r>
            <a:r>
              <a:rPr>
                <a:solidFill>
                  <a:srgbClr val="5478C3"/>
                </a:solidFill>
              </a:rPr>
              <a:t>CONTENT</a:t>
            </a:r>
          </a:p>
        </p:txBody>
      </p:sp>
      <p:sp>
        <p:nvSpPr>
          <p:cNvPr id="777" name="LEVEL 13 SPENCER ST MELBOURNE"/>
          <p:cNvSpPr txBox="1">
            <a:spLocks noGrp="1"/>
          </p:cNvSpPr>
          <p:nvPr>
            <p:ph type="body" sz="quarter" idx="15"/>
          </p:nvPr>
        </p:nvSpPr>
        <p:spPr>
          <a:xfrm>
            <a:off x="1272009" y="12134850"/>
            <a:ext cx="10570320" cy="406400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defTabSz="825500">
              <a:lnSpc>
                <a:spcPct val="90000"/>
              </a:lnSpc>
              <a:spcBef>
                <a:spcPts val="0"/>
              </a:spcBef>
              <a:buSzTx/>
              <a:buNone/>
              <a:defRPr sz="2500" spc="600" baseline="7999">
                <a:solidFill>
                  <a:srgbClr val="A9A9A9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r>
              <a:t>LEVEL 13 SPENCER ST MELBOURNE</a:t>
            </a:r>
          </a:p>
        </p:txBody>
      </p:sp>
      <p:sp>
        <p:nvSpPr>
          <p:cNvPr id="778" name="PRESENTATION TITLE"/>
          <p:cNvSpPr txBox="1">
            <a:spLocks noGrp="1"/>
          </p:cNvSpPr>
          <p:nvPr>
            <p:ph type="body" sz="quarter" idx="16"/>
          </p:nvPr>
        </p:nvSpPr>
        <p:spPr>
          <a:xfrm>
            <a:off x="1272009" y="1172726"/>
            <a:ext cx="20138183" cy="40640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defTabSz="825500">
              <a:lnSpc>
                <a:spcPct val="90000"/>
              </a:lnSpc>
              <a:spcBef>
                <a:spcPts val="0"/>
              </a:spcBef>
              <a:buSzTx/>
              <a:buNone/>
              <a:defRPr sz="2500" spc="600" baseline="7999">
                <a:solidFill>
                  <a:srgbClr val="A9A9A9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779" name="Apparently we had reached a great height in the sky was a dead black, and the stars had ceased to twinkle. By the same illusion which lifts the horizon"/>
          <p:cNvSpPr txBox="1">
            <a:spLocks noGrp="1"/>
          </p:cNvSpPr>
          <p:nvPr>
            <p:ph type="body" sz="quarter" idx="17"/>
          </p:nvPr>
        </p:nvSpPr>
        <p:spPr>
          <a:xfrm>
            <a:off x="12541101" y="4419600"/>
            <a:ext cx="10561937" cy="452628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SzTx/>
              <a:buNone/>
              <a:defRPr sz="5400">
                <a:solidFill>
                  <a:srgbClr val="A9A9A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Apparently we had reached a great height in the sky was a dead black, and the stars had ceased to twinkle. By the same illusion which lifts the horizon</a:t>
            </a:r>
          </a:p>
        </p:txBody>
      </p:sp>
      <p:sp>
        <p:nvSpPr>
          <p:cNvPr id="7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593299" y="12065000"/>
            <a:ext cx="699771" cy="54927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-Yale">
    <p:bg>
      <p:bgPr>
        <a:solidFill>
          <a:srgbClr val="FEF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Image"/>
          <p:cNvSpPr>
            <a:spLocks noGrp="1"/>
          </p:cNvSpPr>
          <p:nvPr>
            <p:ph type="pic" sz="half" idx="13"/>
          </p:nvPr>
        </p:nvSpPr>
        <p:spPr>
          <a:xfrm>
            <a:off x="13704735" y="2749550"/>
            <a:ext cx="8216901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76" name="KARBON PICTURE"/>
          <p:cNvSpPr txBox="1">
            <a:spLocks noGrp="1"/>
          </p:cNvSpPr>
          <p:nvPr>
            <p:ph type="body" sz="quarter" idx="14"/>
          </p:nvPr>
        </p:nvSpPr>
        <p:spPr>
          <a:xfrm>
            <a:off x="1272009" y="1974850"/>
            <a:ext cx="21839983" cy="1854200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defTabSz="825500">
              <a:lnSpc>
                <a:spcPct val="80000"/>
              </a:lnSpc>
              <a:spcBef>
                <a:spcPts val="0"/>
              </a:spcBef>
              <a:buSzTx/>
              <a:buNone/>
              <a:defRPr sz="12000" spc="239" baseline="1666">
                <a:solidFill>
                  <a:srgbClr val="FFFCC4"/>
                </a:solidFill>
                <a:latin typeface="BebasNeue"/>
                <a:ea typeface="BebasNeue"/>
                <a:cs typeface="BebasNeue"/>
                <a:sym typeface="BebasNeue"/>
              </a:defRPr>
            </a:pPr>
            <a:r>
              <a:rPr>
                <a:solidFill>
                  <a:srgbClr val="797979"/>
                </a:solidFill>
              </a:rPr>
              <a:t>KARBON</a:t>
            </a:r>
            <a:r>
              <a:rPr>
                <a:solidFill>
                  <a:srgbClr val="A9A9A9"/>
                </a:solidFill>
              </a:rPr>
              <a:t> </a:t>
            </a:r>
            <a:r>
              <a:rPr>
                <a:solidFill>
                  <a:srgbClr val="5478C3"/>
                </a:solidFill>
              </a:rPr>
              <a:t>PICTURE</a:t>
            </a:r>
          </a:p>
        </p:txBody>
      </p:sp>
      <p:sp>
        <p:nvSpPr>
          <p:cNvPr id="877" name="LEVEL 13 SPENCER ST MELBOURNE"/>
          <p:cNvSpPr txBox="1">
            <a:spLocks noGrp="1"/>
          </p:cNvSpPr>
          <p:nvPr>
            <p:ph type="body" sz="quarter" idx="15"/>
          </p:nvPr>
        </p:nvSpPr>
        <p:spPr>
          <a:xfrm>
            <a:off x="1272009" y="12134850"/>
            <a:ext cx="10570320" cy="406400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defTabSz="825500">
              <a:lnSpc>
                <a:spcPct val="90000"/>
              </a:lnSpc>
              <a:spcBef>
                <a:spcPts val="0"/>
              </a:spcBef>
              <a:buSzTx/>
              <a:buNone/>
              <a:defRPr sz="2500" spc="600" baseline="7999">
                <a:solidFill>
                  <a:srgbClr val="A9A9A9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r>
              <a:t>LEVEL 13 SPENCER ST MELBOURNE</a:t>
            </a:r>
          </a:p>
        </p:txBody>
      </p:sp>
      <p:sp>
        <p:nvSpPr>
          <p:cNvPr id="878" name="PRESENTATION TITLE"/>
          <p:cNvSpPr txBox="1">
            <a:spLocks noGrp="1"/>
          </p:cNvSpPr>
          <p:nvPr>
            <p:ph type="body" sz="quarter" idx="16"/>
          </p:nvPr>
        </p:nvSpPr>
        <p:spPr>
          <a:xfrm>
            <a:off x="1272009" y="1172726"/>
            <a:ext cx="20138183" cy="40640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defTabSz="825500">
              <a:lnSpc>
                <a:spcPct val="90000"/>
              </a:lnSpc>
              <a:spcBef>
                <a:spcPts val="0"/>
              </a:spcBef>
              <a:buSzTx/>
              <a:buNone/>
              <a:defRPr sz="2500" spc="600" baseline="7999">
                <a:solidFill>
                  <a:srgbClr val="A9A9A9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879" name="Two before narrow not relied how except moment myself dejection assurance mrs led certainly so gate two before narrow two before narrow led certainly before narrow"/>
          <p:cNvSpPr txBox="1">
            <a:spLocks noGrp="1"/>
          </p:cNvSpPr>
          <p:nvPr>
            <p:ph type="body" sz="quarter" idx="17"/>
          </p:nvPr>
        </p:nvSpPr>
        <p:spPr>
          <a:xfrm>
            <a:off x="1276201" y="4419600"/>
            <a:ext cx="10561937" cy="544830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SzTx/>
              <a:buNone/>
              <a:defRPr sz="5400">
                <a:solidFill>
                  <a:srgbClr val="A9A9A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Two before narrow not relied how except moment myself dejection assurance mrs led certainly so gate two before narrow two before narrow led certainly before narrow</a:t>
            </a:r>
          </a:p>
        </p:txBody>
      </p:sp>
      <p:sp>
        <p:nvSpPr>
          <p:cNvPr id="8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593299" y="12065000"/>
            <a:ext cx="699771" cy="54927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-Aqua">
    <p:bg>
      <p:bgPr>
        <a:solidFill>
          <a:srgbClr val="FEF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KARBON PICTURE"/>
          <p:cNvSpPr txBox="1">
            <a:spLocks noGrp="1"/>
          </p:cNvSpPr>
          <p:nvPr>
            <p:ph type="body" sz="quarter" idx="13"/>
          </p:nvPr>
        </p:nvSpPr>
        <p:spPr>
          <a:xfrm>
            <a:off x="1272009" y="1974850"/>
            <a:ext cx="21839983" cy="1854200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defTabSz="825500">
              <a:lnSpc>
                <a:spcPct val="80000"/>
              </a:lnSpc>
              <a:spcBef>
                <a:spcPts val="0"/>
              </a:spcBef>
              <a:buSzTx/>
              <a:buNone/>
              <a:defRPr sz="12000" spc="239" baseline="1666">
                <a:solidFill>
                  <a:srgbClr val="FFFCC4"/>
                </a:solidFill>
                <a:latin typeface="BebasNeue"/>
                <a:ea typeface="BebasNeue"/>
                <a:cs typeface="BebasNeue"/>
                <a:sym typeface="BebasNeue"/>
              </a:defRPr>
            </a:pPr>
            <a:r>
              <a:rPr>
                <a:solidFill>
                  <a:srgbClr val="797979"/>
                </a:solidFill>
              </a:rPr>
              <a:t>KARBON</a:t>
            </a:r>
            <a:r>
              <a:rPr>
                <a:solidFill>
                  <a:srgbClr val="A9A9A9"/>
                </a:solidFill>
              </a:rPr>
              <a:t> </a:t>
            </a:r>
            <a:r>
              <a:rPr>
                <a:solidFill>
                  <a:srgbClr val="39B0D6"/>
                </a:solidFill>
              </a:rPr>
              <a:t>PICTURE</a:t>
            </a:r>
          </a:p>
        </p:txBody>
      </p:sp>
      <p:sp>
        <p:nvSpPr>
          <p:cNvPr id="912" name="LEVEL 13 SPENCER ST MELBOURNE"/>
          <p:cNvSpPr txBox="1">
            <a:spLocks noGrp="1"/>
          </p:cNvSpPr>
          <p:nvPr>
            <p:ph type="body" sz="quarter" idx="14"/>
          </p:nvPr>
        </p:nvSpPr>
        <p:spPr>
          <a:xfrm>
            <a:off x="1272009" y="12134850"/>
            <a:ext cx="10570320" cy="406400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defTabSz="825500">
              <a:lnSpc>
                <a:spcPct val="90000"/>
              </a:lnSpc>
              <a:spcBef>
                <a:spcPts val="0"/>
              </a:spcBef>
              <a:buSzTx/>
              <a:buNone/>
              <a:defRPr sz="2500" spc="600" baseline="7999">
                <a:solidFill>
                  <a:srgbClr val="A9A9A9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r>
              <a:t>LEVEL 13 SPENCER ST MELBOURNE</a:t>
            </a:r>
          </a:p>
        </p:txBody>
      </p:sp>
      <p:sp>
        <p:nvSpPr>
          <p:cNvPr id="913" name="PRESENTATION TITLE"/>
          <p:cNvSpPr txBox="1">
            <a:spLocks noGrp="1"/>
          </p:cNvSpPr>
          <p:nvPr>
            <p:ph type="body" sz="quarter" idx="15"/>
          </p:nvPr>
        </p:nvSpPr>
        <p:spPr>
          <a:xfrm>
            <a:off x="1272009" y="1172726"/>
            <a:ext cx="20138183" cy="40640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defTabSz="825500">
              <a:lnSpc>
                <a:spcPct val="90000"/>
              </a:lnSpc>
              <a:spcBef>
                <a:spcPts val="0"/>
              </a:spcBef>
              <a:buSzTx/>
              <a:buNone/>
              <a:defRPr sz="2500" spc="600" baseline="7999">
                <a:solidFill>
                  <a:srgbClr val="A9A9A9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914" name="Two before narrow not relied how except moment myself dejection assurance mrs led certainly so gate two before narrow two before narrow led certainly before narrow"/>
          <p:cNvSpPr txBox="1">
            <a:spLocks noGrp="1"/>
          </p:cNvSpPr>
          <p:nvPr>
            <p:ph type="body" sz="quarter" idx="16"/>
          </p:nvPr>
        </p:nvSpPr>
        <p:spPr>
          <a:xfrm>
            <a:off x="1276201" y="4419600"/>
            <a:ext cx="10561937" cy="544830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SzTx/>
              <a:buNone/>
              <a:defRPr sz="5400">
                <a:solidFill>
                  <a:srgbClr val="A9A9A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Two before narrow not relied how except moment myself dejection assurance mrs led certainly so gate two before narrow two before narrow led certainly before narrow</a:t>
            </a:r>
          </a:p>
        </p:txBody>
      </p:sp>
      <p:sp>
        <p:nvSpPr>
          <p:cNvPr id="9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593299" y="12065000"/>
            <a:ext cx="699771" cy="54927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16" name="Image"/>
          <p:cNvSpPr>
            <a:spLocks noGrp="1"/>
          </p:cNvSpPr>
          <p:nvPr>
            <p:ph type="pic" sz="half" idx="17"/>
          </p:nvPr>
        </p:nvSpPr>
        <p:spPr>
          <a:xfrm>
            <a:off x="13704735" y="2749550"/>
            <a:ext cx="8216901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-Aqu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KARBON TESTIMONIALS"/>
          <p:cNvSpPr txBox="1">
            <a:spLocks noGrp="1"/>
          </p:cNvSpPr>
          <p:nvPr>
            <p:ph type="body" sz="quarter" idx="13"/>
          </p:nvPr>
        </p:nvSpPr>
        <p:spPr>
          <a:xfrm>
            <a:off x="1272009" y="1974850"/>
            <a:ext cx="21839983" cy="1854200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defTabSz="825500">
              <a:lnSpc>
                <a:spcPct val="80000"/>
              </a:lnSpc>
              <a:spcBef>
                <a:spcPts val="0"/>
              </a:spcBef>
              <a:buSzTx/>
              <a:buNone/>
              <a:defRPr sz="12000" spc="239" baseline="1666">
                <a:solidFill>
                  <a:srgbClr val="FFFCC4"/>
                </a:solidFill>
                <a:latin typeface="BebasNeue"/>
                <a:ea typeface="BebasNeue"/>
                <a:cs typeface="BebasNeue"/>
                <a:sym typeface="BebasNeue"/>
              </a:defRPr>
            </a:pPr>
            <a:r>
              <a:rPr>
                <a:solidFill>
                  <a:srgbClr val="FFFFFF"/>
                </a:solidFill>
              </a:rPr>
              <a:t>KARBON </a:t>
            </a:r>
            <a:r>
              <a:t>TESTIMONIALS</a:t>
            </a:r>
          </a:p>
        </p:txBody>
      </p:sp>
      <p:sp>
        <p:nvSpPr>
          <p:cNvPr id="1005" name="PRESENTATION TITLE"/>
          <p:cNvSpPr txBox="1">
            <a:spLocks noGrp="1"/>
          </p:cNvSpPr>
          <p:nvPr>
            <p:ph type="body" sz="quarter" idx="14"/>
          </p:nvPr>
        </p:nvSpPr>
        <p:spPr>
          <a:xfrm>
            <a:off x="1272009" y="1172726"/>
            <a:ext cx="20138183" cy="40640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defTabSz="825500">
              <a:lnSpc>
                <a:spcPct val="90000"/>
              </a:lnSpc>
              <a:spcBef>
                <a:spcPts val="0"/>
              </a:spcBef>
              <a:buSzTx/>
              <a:buNone/>
              <a:defRPr sz="2500" spc="600" baseline="7999">
                <a:solidFill>
                  <a:srgbClr val="1F6175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006" name="You have to love the day to day, not just the end result"/>
          <p:cNvSpPr txBox="1">
            <a:spLocks noGrp="1"/>
          </p:cNvSpPr>
          <p:nvPr>
            <p:ph type="body" sz="half" idx="15"/>
          </p:nvPr>
        </p:nvSpPr>
        <p:spPr>
          <a:xfrm>
            <a:off x="1272009" y="4749800"/>
            <a:ext cx="21839983" cy="5486400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0" indent="0" defTabSz="825500">
              <a:spcBef>
                <a:spcPts val="0"/>
              </a:spcBef>
              <a:buSzTx/>
              <a:buNone/>
              <a:defRPr sz="12000" spc="239">
                <a:solidFill>
                  <a:srgbClr val="FFFFFF">
                    <a:alpha val="80000"/>
                  </a:srgbClr>
                </a:solidFill>
                <a:latin typeface="BebasNeue"/>
                <a:ea typeface="BebasNeue"/>
                <a:cs typeface="BebasNeue"/>
                <a:sym typeface="BebasNeue"/>
              </a:defRPr>
            </a:pPr>
            <a:r>
              <a:rPr>
                <a:solidFill>
                  <a:srgbClr val="FFFFFF"/>
                </a:solidFill>
              </a:rPr>
              <a:t>You have to love the</a:t>
            </a:r>
            <a:br>
              <a:rPr>
                <a:solidFill>
                  <a:srgbClr val="FFFFFF"/>
                </a:solidFill>
              </a:rPr>
            </a:br>
            <a:r>
              <a:rPr>
                <a:solidFill>
                  <a:srgbClr val="FFFFFF"/>
                </a:solidFill>
              </a:rPr>
              <a:t>day to day, not just the</a:t>
            </a:r>
            <a:br>
              <a:rPr>
                <a:solidFill>
                  <a:srgbClr val="FFFFFF"/>
                </a:solidFill>
              </a:rPr>
            </a:br>
            <a:r>
              <a:rPr>
                <a:solidFill>
                  <a:srgbClr val="FFFFFF"/>
                </a:solidFill>
              </a:rPr>
              <a:t>end result</a:t>
            </a:r>
          </a:p>
        </p:txBody>
      </p:sp>
      <p:sp>
        <p:nvSpPr>
          <p:cNvPr id="1007" name="LEVEL 13 SPENCER ST MELBOURNE"/>
          <p:cNvSpPr txBox="1">
            <a:spLocks noGrp="1"/>
          </p:cNvSpPr>
          <p:nvPr>
            <p:ph type="body" sz="quarter" idx="16"/>
          </p:nvPr>
        </p:nvSpPr>
        <p:spPr>
          <a:xfrm>
            <a:off x="1272009" y="12134850"/>
            <a:ext cx="10570320" cy="406400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defTabSz="825500">
              <a:lnSpc>
                <a:spcPct val="90000"/>
              </a:lnSpc>
              <a:spcBef>
                <a:spcPts val="0"/>
              </a:spcBef>
              <a:buSzTx/>
              <a:buNone/>
              <a:defRPr sz="2500" spc="600" baseline="7999">
                <a:solidFill>
                  <a:srgbClr val="2A809C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r>
              <a:t>LEVEL 13 SPENCER ST MELBOURNE</a:t>
            </a:r>
          </a:p>
        </p:txBody>
      </p:sp>
      <p:sp>
        <p:nvSpPr>
          <p:cNvPr id="10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593299" y="12065000"/>
            <a:ext cx="699771" cy="5492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A809C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-Ya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-Emeral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83300" y="13019484"/>
            <a:ext cx="699771" cy="5492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r">
              <a:lnSpc>
                <a:spcPct val="90000"/>
              </a:lnSpc>
              <a:defRPr sz="2500" spc="600" baseline="7999">
                <a:solidFill>
                  <a:srgbClr val="A9A9A9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83" r:id="rId3"/>
    <p:sldLayoutId id="2147483713" r:id="rId4"/>
    <p:sldLayoutId id="2147483721" r:id="rId5"/>
    <p:sldLayoutId id="2147483724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6082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10527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4972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19417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23862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28307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32752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37197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41642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r" defTabSz="8215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600" baseline="7999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 Black"/>
        </a:defRPr>
      </a:lvl1pPr>
      <a:lvl2pPr marL="0" marR="0" indent="228600" algn="r" defTabSz="8215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600" baseline="7999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 Black"/>
        </a:defRPr>
      </a:lvl2pPr>
      <a:lvl3pPr marL="0" marR="0" indent="457200" algn="r" defTabSz="8215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600" baseline="7999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 Black"/>
        </a:defRPr>
      </a:lvl3pPr>
      <a:lvl4pPr marL="0" marR="0" indent="685800" algn="r" defTabSz="8215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600" baseline="7999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 Black"/>
        </a:defRPr>
      </a:lvl4pPr>
      <a:lvl5pPr marL="0" marR="0" indent="914400" algn="r" defTabSz="8215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600" baseline="7999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 Black"/>
        </a:defRPr>
      </a:lvl5pPr>
      <a:lvl6pPr marL="0" marR="0" indent="1143000" algn="r" defTabSz="8215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600" baseline="7999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 Black"/>
        </a:defRPr>
      </a:lvl6pPr>
      <a:lvl7pPr marL="0" marR="0" indent="1371600" algn="r" defTabSz="8215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600" baseline="7999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 Black"/>
        </a:defRPr>
      </a:lvl7pPr>
      <a:lvl8pPr marL="0" marR="0" indent="1600200" algn="r" defTabSz="8215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600" baseline="7999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 Black"/>
        </a:defRPr>
      </a:lvl8pPr>
      <a:lvl9pPr marL="0" marR="0" indent="1828800" algn="r" defTabSz="8215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600" baseline="7999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ontserrat Blac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cybersecurityventures.com/jobs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white shelf with many books on it&#10;&#10;Description automatically generated">
            <a:extLst>
              <a:ext uri="{FF2B5EF4-FFF2-40B4-BE49-F238E27FC236}">
                <a16:creationId xmlns:a16="http://schemas.microsoft.com/office/drawing/2014/main" id="{63C17200-796F-304F-B9D9-403A1D1D1F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duotone>
              <a:prstClr val="black"/>
              <a:srgbClr val="2567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986" b="24590"/>
          <a:stretch/>
        </p:blipFill>
        <p:spPr>
          <a:xfrm>
            <a:off x="0" y="0"/>
            <a:ext cx="24480899" cy="13716000"/>
          </a:xfrm>
          <a:prstGeom prst="rect">
            <a:avLst/>
          </a:prstGeom>
        </p:spPr>
      </p:pic>
      <p:sp>
        <p:nvSpPr>
          <p:cNvPr id="1062" name="LEVEL 13 SPENCER ST MELBOURNE"/>
          <p:cNvSpPr txBox="1"/>
          <p:nvPr/>
        </p:nvSpPr>
        <p:spPr>
          <a:xfrm>
            <a:off x="10039739" y="8528464"/>
            <a:ext cx="5109074" cy="498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825500">
              <a:lnSpc>
                <a:spcPct val="90000"/>
              </a:lnSpc>
              <a:defRPr sz="2500" spc="600" baseline="7999"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r>
              <a:rPr lang="en-US" sz="5400" spc="2000" baseline="8000" dirty="0"/>
              <a:t>SECURITY</a:t>
            </a:r>
            <a:endParaRPr sz="5400" spc="2000" baseline="8000" dirty="0"/>
          </a:p>
        </p:txBody>
      </p:sp>
      <p:pic>
        <p:nvPicPr>
          <p:cNvPr id="5" name="Picture 4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513644E5-C8F9-2149-C1D4-753560DBDE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873" y="3797703"/>
            <a:ext cx="17142771" cy="440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0" name="large-image-11.jpg" descr="large-image-11.jpg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451" name="DIRECTION"/>
          <p:cNvSpPr txBox="1"/>
          <p:nvPr/>
        </p:nvSpPr>
        <p:spPr>
          <a:xfrm>
            <a:off x="2875280" y="4614309"/>
            <a:ext cx="13263880" cy="4487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algn="l" defTabSz="825500">
              <a:lnSpc>
                <a:spcPct val="80000"/>
              </a:lnSpc>
              <a:defRPr sz="18000" spc="360">
                <a:latin typeface="BebasNeue"/>
                <a:ea typeface="BebasNeue"/>
                <a:cs typeface="BebasNeue"/>
                <a:sym typeface="BebasNeue"/>
              </a:defRPr>
            </a:lvl1pPr>
          </a:lstStyle>
          <a:p>
            <a:r>
              <a:rPr lang="en-US" dirty="0"/>
              <a:t>Degrees that Matter?</a:t>
            </a:r>
            <a:endParaRPr dirty="0"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Two before narrow not relied how except moment myself dejection assurance mrs led certainly so gate two before narrow two before narrow"/>
          <p:cNvSpPr txBox="1">
            <a:spLocks noGrp="1"/>
          </p:cNvSpPr>
          <p:nvPr>
            <p:ph type="body" idx="13"/>
          </p:nvPr>
        </p:nvSpPr>
        <p:spPr>
          <a:xfrm>
            <a:off x="1276201" y="4048894"/>
            <a:ext cx="6891615" cy="856709"/>
          </a:xfrm>
          <a:prstGeom prst="rect">
            <a:avLst/>
          </a:prstGeom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</a:rPr>
              <a:t>Cryptography</a:t>
            </a:r>
            <a:endParaRPr b="1" dirty="0">
              <a:solidFill>
                <a:schemeClr val="bg2"/>
              </a:solidFill>
            </a:endParaRPr>
          </a:p>
        </p:txBody>
      </p:sp>
      <p:sp>
        <p:nvSpPr>
          <p:cNvPr id="1327" name="KARBON CONTENT"/>
          <p:cNvSpPr txBox="1">
            <a:spLocks noGrp="1"/>
          </p:cNvSpPr>
          <p:nvPr>
            <p:ph type="body" idx="14"/>
          </p:nvPr>
        </p:nvSpPr>
        <p:spPr>
          <a:xfrm>
            <a:off x="1272009" y="1974850"/>
            <a:ext cx="21839983" cy="1009507"/>
          </a:xfrm>
          <a:prstGeom prst="rect">
            <a:avLst/>
          </a:prstGeom>
        </p:spPr>
        <p:txBody>
          <a:bodyPr/>
          <a:lstStyle/>
          <a:p>
            <a:pPr marL="0" indent="0" defTabSz="825500">
              <a:lnSpc>
                <a:spcPct val="80000"/>
              </a:lnSpc>
              <a:spcBef>
                <a:spcPts val="0"/>
              </a:spcBef>
              <a:buSzTx/>
              <a:buNone/>
              <a:defRPr sz="12000" spc="239" baseline="1666">
                <a:solidFill>
                  <a:srgbClr val="FFFCC4"/>
                </a:solidFill>
                <a:latin typeface="BebasNeue"/>
                <a:ea typeface="BebasNeue"/>
                <a:cs typeface="BebasNeue"/>
                <a:sym typeface="BebasNeue"/>
              </a:defRPr>
            </a:pPr>
            <a:r>
              <a:rPr lang="en-US" dirty="0">
                <a:solidFill>
                  <a:srgbClr val="797979"/>
                </a:solidFill>
              </a:rPr>
              <a:t>CYBER SECURITY</a:t>
            </a:r>
            <a:r>
              <a:rPr dirty="0">
                <a:solidFill>
                  <a:srgbClr val="A9A9A9"/>
                </a:solidFill>
              </a:rPr>
              <a:t> </a:t>
            </a:r>
            <a:r>
              <a:rPr lang="en-US" dirty="0">
                <a:solidFill>
                  <a:srgbClr val="090623"/>
                </a:solidFill>
              </a:rPr>
              <a:t>CORE COMPETENCIES</a:t>
            </a:r>
            <a:endParaRPr dirty="0">
              <a:solidFill>
                <a:srgbClr val="090623"/>
              </a:solidFill>
            </a:endParaRPr>
          </a:p>
        </p:txBody>
      </p:sp>
      <p:sp>
        <p:nvSpPr>
          <p:cNvPr id="1329" name="PRESENTATION TITLE"/>
          <p:cNvSpPr txBox="1">
            <a:spLocks noGrp="1"/>
          </p:cNvSpPr>
          <p:nvPr>
            <p:ph type="body" idx="16"/>
          </p:nvPr>
        </p:nvSpPr>
        <p:spPr>
          <a:xfrm>
            <a:off x="1272009" y="1172726"/>
            <a:ext cx="20138183" cy="23083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Introduction to Cybersecurity</a:t>
            </a:r>
          </a:p>
        </p:txBody>
      </p:sp>
      <p:sp>
        <p:nvSpPr>
          <p:cNvPr id="1330" name="Apparently we had reached a great height in the sky was a dead black, and the stars had ceased to twinkle. By the same illusion which lifts the horizon"/>
          <p:cNvSpPr txBox="1">
            <a:spLocks noGrp="1"/>
          </p:cNvSpPr>
          <p:nvPr>
            <p:ph type="body" idx="17"/>
          </p:nvPr>
        </p:nvSpPr>
        <p:spPr>
          <a:xfrm>
            <a:off x="8263560" y="4048868"/>
            <a:ext cx="7069072" cy="856709"/>
          </a:xfrm>
          <a:prstGeom prst="rect">
            <a:avLst/>
          </a:prstGeom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</a:rPr>
              <a:t>Data Handling</a:t>
            </a:r>
            <a:endParaRPr b="1" dirty="0">
              <a:solidFill>
                <a:schemeClr val="bg2"/>
              </a:solidFill>
            </a:endParaRPr>
          </a:p>
        </p:txBody>
      </p:sp>
      <p:sp>
        <p:nvSpPr>
          <p:cNvPr id="13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18582" y="11694294"/>
            <a:ext cx="474488" cy="3751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bg2"/>
                </a:solidFill>
              </a:rPr>
              <a:t>11</a:t>
            </a:fld>
            <a:endParaRPr>
              <a:solidFill>
                <a:schemeClr val="bg2"/>
              </a:solidFill>
            </a:endParaRPr>
          </a:p>
        </p:txBody>
      </p:sp>
      <p:sp>
        <p:nvSpPr>
          <p:cNvPr id="2" name="Apparently we had reached a great height in the sky was a dead black, and the stars had ceased to twinkle. By the same illusion which lifts the horizon">
            <a:extLst>
              <a:ext uri="{FF2B5EF4-FFF2-40B4-BE49-F238E27FC236}">
                <a16:creationId xmlns:a16="http://schemas.microsoft.com/office/drawing/2014/main" id="{93DFAC81-C061-5908-738E-889B12AD7C6B}"/>
              </a:ext>
            </a:extLst>
          </p:cNvPr>
          <p:cNvSpPr txBox="1">
            <a:spLocks/>
          </p:cNvSpPr>
          <p:nvPr/>
        </p:nvSpPr>
        <p:spPr>
          <a:xfrm>
            <a:off x="15811520" y="4048894"/>
            <a:ext cx="7069072" cy="856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spAutoFit/>
          </a:bodyPr>
          <a:lstStyle>
            <a:lvl1pPr marL="0" marR="0" indent="0" algn="l" defTabSz="821531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A9A9A9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1052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497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1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86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830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3275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719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4164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hangingPunct="1"/>
            <a:r>
              <a:rPr lang="en-US" b="1" dirty="0">
                <a:solidFill>
                  <a:schemeClr val="bg2"/>
                </a:solidFill>
              </a:rPr>
              <a:t>Identity and Access</a:t>
            </a:r>
          </a:p>
        </p:txBody>
      </p:sp>
      <p:sp>
        <p:nvSpPr>
          <p:cNvPr id="5" name="Two before narrow not relied how except moment myself dejection assurance mrs led certainly so gate two before narrow two before narrow">
            <a:extLst>
              <a:ext uri="{FF2B5EF4-FFF2-40B4-BE49-F238E27FC236}">
                <a16:creationId xmlns:a16="http://schemas.microsoft.com/office/drawing/2014/main" id="{84551C55-A4C0-4DCB-2116-9EFFEC471499}"/>
              </a:ext>
            </a:extLst>
          </p:cNvPr>
          <p:cNvSpPr txBox="1">
            <a:spLocks/>
          </p:cNvSpPr>
          <p:nvPr/>
        </p:nvSpPr>
        <p:spPr>
          <a:xfrm>
            <a:off x="1272009" y="5375187"/>
            <a:ext cx="5561276" cy="213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t">
            <a:spAutoFit/>
          </a:bodyPr>
          <a:lstStyle>
            <a:lvl1pPr marL="0" marR="0" indent="0" algn="l" defTabSz="821531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A9A9A9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1052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497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1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86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830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3275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719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4164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hangingPunct="1"/>
            <a:r>
              <a:rPr lang="en-US" sz="3200" dirty="0">
                <a:solidFill>
                  <a:schemeClr val="bg2"/>
                </a:solidFill>
              </a:rPr>
              <a:t>Everyone should know something about how we protect data at rest or in transit with cryptography</a:t>
            </a:r>
          </a:p>
        </p:txBody>
      </p:sp>
      <p:sp>
        <p:nvSpPr>
          <p:cNvPr id="8" name="Two before narrow not relied how except moment myself dejection assurance mrs led certainly so gate two before narrow two before narrow">
            <a:extLst>
              <a:ext uri="{FF2B5EF4-FFF2-40B4-BE49-F238E27FC236}">
                <a16:creationId xmlns:a16="http://schemas.microsoft.com/office/drawing/2014/main" id="{ADB84705-F5AA-6D71-0BB5-3B9D71E55E64}"/>
              </a:ext>
            </a:extLst>
          </p:cNvPr>
          <p:cNvSpPr txBox="1">
            <a:spLocks/>
          </p:cNvSpPr>
          <p:nvPr/>
        </p:nvSpPr>
        <p:spPr>
          <a:xfrm>
            <a:off x="8263560" y="5375187"/>
            <a:ext cx="5946710" cy="213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t">
            <a:spAutoFit/>
          </a:bodyPr>
          <a:lstStyle>
            <a:lvl1pPr marL="0" marR="0" indent="0" algn="l" defTabSz="821531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A9A9A9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1052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497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1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86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830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3275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719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4164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hangingPunct="1"/>
            <a:r>
              <a:rPr lang="en-US" sz="3200" dirty="0">
                <a:solidFill>
                  <a:schemeClr val="bg2"/>
                </a:solidFill>
              </a:rPr>
              <a:t>Not all data is handled the same, and all roles are required to manage data in its various forms.</a:t>
            </a:r>
          </a:p>
        </p:txBody>
      </p:sp>
      <p:sp>
        <p:nvSpPr>
          <p:cNvPr id="9" name="Two before narrow not relied how except moment myself dejection assurance mrs led certainly so gate two before narrow two before narrow">
            <a:extLst>
              <a:ext uri="{FF2B5EF4-FFF2-40B4-BE49-F238E27FC236}">
                <a16:creationId xmlns:a16="http://schemas.microsoft.com/office/drawing/2014/main" id="{3BD97CF9-E309-E579-A464-3E0EB95A0681}"/>
              </a:ext>
            </a:extLst>
          </p:cNvPr>
          <p:cNvSpPr txBox="1">
            <a:spLocks/>
          </p:cNvSpPr>
          <p:nvPr/>
        </p:nvSpPr>
        <p:spPr>
          <a:xfrm>
            <a:off x="15811520" y="5375187"/>
            <a:ext cx="6442994" cy="213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t">
            <a:spAutoFit/>
          </a:bodyPr>
          <a:lstStyle>
            <a:lvl1pPr marL="0" marR="0" indent="0" algn="l" defTabSz="821531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A9A9A9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1052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497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1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86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830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3275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719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4164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hangingPunct="1"/>
            <a:r>
              <a:rPr lang="en-US" sz="3200" dirty="0">
                <a:solidFill>
                  <a:schemeClr val="bg2"/>
                </a:solidFill>
              </a:rPr>
              <a:t>What is authority, how do you establish digital identity? What is considered sufficient proof online?</a:t>
            </a:r>
          </a:p>
        </p:txBody>
      </p:sp>
      <p:sp>
        <p:nvSpPr>
          <p:cNvPr id="10" name="Two before narrow not relied how except moment myself dejection assurance mrs led certainly so gate two before narrow two before narrow">
            <a:extLst>
              <a:ext uri="{FF2B5EF4-FFF2-40B4-BE49-F238E27FC236}">
                <a16:creationId xmlns:a16="http://schemas.microsoft.com/office/drawing/2014/main" id="{C7E1EBE8-1EBF-FCD4-5D51-14E32916642D}"/>
              </a:ext>
            </a:extLst>
          </p:cNvPr>
          <p:cNvSpPr txBox="1">
            <a:spLocks/>
          </p:cNvSpPr>
          <p:nvPr/>
        </p:nvSpPr>
        <p:spPr>
          <a:xfrm>
            <a:off x="1276201" y="8519157"/>
            <a:ext cx="6891615" cy="856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spAutoFit/>
          </a:bodyPr>
          <a:lstStyle>
            <a:lvl1pPr marL="0" marR="0" indent="0" algn="l" defTabSz="821531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A9A9A9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1052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497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1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86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830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3275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719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4164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hangingPunct="1"/>
            <a:r>
              <a:rPr lang="en-US" b="1" dirty="0">
                <a:solidFill>
                  <a:schemeClr val="bg2"/>
                </a:solidFill>
              </a:rPr>
              <a:t>System Security</a:t>
            </a:r>
          </a:p>
        </p:txBody>
      </p:sp>
      <p:sp>
        <p:nvSpPr>
          <p:cNvPr id="11" name="Two before narrow not relied how except moment myself dejection assurance mrs led certainly so gate two before narrow two before narrow">
            <a:extLst>
              <a:ext uri="{FF2B5EF4-FFF2-40B4-BE49-F238E27FC236}">
                <a16:creationId xmlns:a16="http://schemas.microsoft.com/office/drawing/2014/main" id="{8F427C8B-4B4B-999F-F532-0FBDEEF3B331}"/>
              </a:ext>
            </a:extLst>
          </p:cNvPr>
          <p:cNvSpPr txBox="1">
            <a:spLocks/>
          </p:cNvSpPr>
          <p:nvPr/>
        </p:nvSpPr>
        <p:spPr>
          <a:xfrm>
            <a:off x="1272008" y="9845450"/>
            <a:ext cx="5561277" cy="213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t">
            <a:spAutoFit/>
          </a:bodyPr>
          <a:lstStyle>
            <a:lvl1pPr marL="0" marR="0" indent="0" algn="l" defTabSz="821531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A9A9A9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1052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497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1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86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830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3275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719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4164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hangingPunct="1"/>
            <a:r>
              <a:rPr lang="en-US" sz="3200" dirty="0">
                <a:solidFill>
                  <a:schemeClr val="bg2"/>
                </a:solidFill>
              </a:rPr>
              <a:t>We are protecting systems, so you need to know systems and patching and what security hygiene is.</a:t>
            </a:r>
          </a:p>
        </p:txBody>
      </p:sp>
      <p:sp>
        <p:nvSpPr>
          <p:cNvPr id="3" name="Apparently we had reached a great height in the sky was a dead black, and the stars had ceased to twinkle. By the same illusion which lifts the horizon">
            <a:extLst>
              <a:ext uri="{FF2B5EF4-FFF2-40B4-BE49-F238E27FC236}">
                <a16:creationId xmlns:a16="http://schemas.microsoft.com/office/drawing/2014/main" id="{E2C930FE-DA75-3D9F-52F3-E2A39C3CF9A4}"/>
              </a:ext>
            </a:extLst>
          </p:cNvPr>
          <p:cNvSpPr txBox="1">
            <a:spLocks/>
          </p:cNvSpPr>
          <p:nvPr/>
        </p:nvSpPr>
        <p:spPr>
          <a:xfrm>
            <a:off x="8263560" y="8542569"/>
            <a:ext cx="7069072" cy="856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spAutoFit/>
          </a:bodyPr>
          <a:lstStyle>
            <a:lvl1pPr marL="0" marR="0" indent="0" algn="l" defTabSz="821531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A9A9A9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1052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497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1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86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830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3275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719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4164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hangingPunct="1"/>
            <a:r>
              <a:rPr lang="en-US" b="1" dirty="0">
                <a:solidFill>
                  <a:schemeClr val="bg2"/>
                </a:solidFill>
              </a:rPr>
              <a:t>Password Security</a:t>
            </a:r>
          </a:p>
        </p:txBody>
      </p:sp>
      <p:sp>
        <p:nvSpPr>
          <p:cNvPr id="4" name="Two before narrow not relied how except moment myself dejection assurance mrs led certainly so gate two before narrow two before narrow">
            <a:extLst>
              <a:ext uri="{FF2B5EF4-FFF2-40B4-BE49-F238E27FC236}">
                <a16:creationId xmlns:a16="http://schemas.microsoft.com/office/drawing/2014/main" id="{A5001188-76A7-5DE7-1BA1-D762E5898C2C}"/>
              </a:ext>
            </a:extLst>
          </p:cNvPr>
          <p:cNvSpPr txBox="1">
            <a:spLocks/>
          </p:cNvSpPr>
          <p:nvPr/>
        </p:nvSpPr>
        <p:spPr>
          <a:xfrm>
            <a:off x="8263560" y="9868888"/>
            <a:ext cx="5946710" cy="213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t">
            <a:spAutoFit/>
          </a:bodyPr>
          <a:lstStyle>
            <a:lvl1pPr marL="0" marR="0" indent="0" algn="l" defTabSz="821531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A9A9A9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1052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497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1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86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830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3275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719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4164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hangingPunct="1"/>
            <a:r>
              <a:rPr lang="en-US" sz="3200" dirty="0">
                <a:solidFill>
                  <a:schemeClr val="bg2"/>
                </a:solidFill>
              </a:rPr>
              <a:t>How is it stored safely, what constitutes a good password and why, and how does 2fa come into play?</a:t>
            </a:r>
          </a:p>
        </p:txBody>
      </p:sp>
      <p:sp>
        <p:nvSpPr>
          <p:cNvPr id="6" name="Apparently we had reached a great height in the sky was a dead black, and the stars had ceased to twinkle. By the same illusion which lifts the horizon">
            <a:extLst>
              <a:ext uri="{FF2B5EF4-FFF2-40B4-BE49-F238E27FC236}">
                <a16:creationId xmlns:a16="http://schemas.microsoft.com/office/drawing/2014/main" id="{25AF4F65-BDC8-36DC-D548-1E8AFFA28F06}"/>
              </a:ext>
            </a:extLst>
          </p:cNvPr>
          <p:cNvSpPr txBox="1">
            <a:spLocks/>
          </p:cNvSpPr>
          <p:nvPr/>
        </p:nvSpPr>
        <p:spPr>
          <a:xfrm>
            <a:off x="15811520" y="8542569"/>
            <a:ext cx="7069072" cy="856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spAutoFit/>
          </a:bodyPr>
          <a:lstStyle>
            <a:lvl1pPr marL="0" marR="0" indent="0" algn="l" defTabSz="821531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A9A9A9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1052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497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1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86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830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3275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719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4164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hangingPunct="1"/>
            <a:r>
              <a:rPr lang="en-US" b="1" dirty="0">
                <a:solidFill>
                  <a:schemeClr val="bg2"/>
                </a:solidFill>
              </a:rPr>
              <a:t>Vulnerabilities</a:t>
            </a:r>
          </a:p>
        </p:txBody>
      </p:sp>
      <p:sp>
        <p:nvSpPr>
          <p:cNvPr id="7" name="Two before narrow not relied how except moment myself dejection assurance mrs led certainly so gate two before narrow two before narrow">
            <a:extLst>
              <a:ext uri="{FF2B5EF4-FFF2-40B4-BE49-F238E27FC236}">
                <a16:creationId xmlns:a16="http://schemas.microsoft.com/office/drawing/2014/main" id="{D8ABBBE9-1E95-9445-4A4C-14D8281E5F87}"/>
              </a:ext>
            </a:extLst>
          </p:cNvPr>
          <p:cNvSpPr txBox="1">
            <a:spLocks/>
          </p:cNvSpPr>
          <p:nvPr/>
        </p:nvSpPr>
        <p:spPr>
          <a:xfrm>
            <a:off x="15811520" y="9868862"/>
            <a:ext cx="6442994" cy="213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t">
            <a:spAutoFit/>
          </a:bodyPr>
          <a:lstStyle>
            <a:lvl1pPr marL="0" marR="0" indent="0" algn="l" defTabSz="821531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A9A9A9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1052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497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1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86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830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3275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719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4164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hangingPunct="1"/>
            <a:r>
              <a:rPr lang="en-US" sz="3200" dirty="0">
                <a:solidFill>
                  <a:schemeClr val="bg2"/>
                </a:solidFill>
              </a:rPr>
              <a:t>Threat actors attack systems, understanding the basics on how they do that and why becomes important for all jobs.</a:t>
            </a:r>
          </a:p>
        </p:txBody>
      </p:sp>
    </p:spTree>
    <p:extLst>
      <p:ext uri="{BB962C8B-B14F-4D97-AF65-F5344CB8AC3E}">
        <p14:creationId xmlns:p14="http://schemas.microsoft.com/office/powerpoint/2010/main" val="423125620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798952-7E2C-1B0F-BB2A-C9DCBFA5F0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6201" y="4419600"/>
            <a:ext cx="10561937" cy="951864"/>
          </a:xfrm>
        </p:spPr>
        <p:txBody>
          <a:bodyPr/>
          <a:lstStyle/>
          <a:p>
            <a:r>
              <a:rPr lang="en-US" sz="6000" b="1" dirty="0">
                <a:solidFill>
                  <a:schemeClr val="bg1"/>
                </a:solidFill>
              </a:rPr>
              <a:t>…Stories from the field…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7C00A4-146F-C177-6AA7-F3E70D3DF0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B6B52F-72D4-5028-699A-D1FB7AF15EE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4" name="Picture 4" descr="Guy Fawkes mask drawn in line art style 12706250 Vector Art at Vecteezy">
            <a:extLst>
              <a:ext uri="{FF2B5EF4-FFF2-40B4-BE49-F238E27FC236}">
                <a16:creationId xmlns:a16="http://schemas.microsoft.com/office/drawing/2014/main" id="{BDDF93F5-2089-DE89-FE97-F55DA642A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0"/>
            <a:ext cx="13716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8575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8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The best way to predict the future is TO invent it"/>
          <p:cNvSpPr txBox="1">
            <a:spLocks noGrp="1"/>
          </p:cNvSpPr>
          <p:nvPr>
            <p:ph type="body" idx="13"/>
          </p:nvPr>
        </p:nvSpPr>
        <p:spPr>
          <a:xfrm>
            <a:off x="1103202" y="3132385"/>
            <a:ext cx="21839982" cy="9040937"/>
          </a:xfrm>
          <a:prstGeom prst="rect">
            <a:avLst/>
          </a:prstGeom>
        </p:spPr>
        <p:txBody>
          <a:bodyPr/>
          <a:lstStyle/>
          <a:p>
            <a:pPr marL="1371600" indent="-1371600">
              <a:buAutoNum type="arabicPeriod"/>
              <a:defRPr>
                <a:solidFill>
                  <a:srgbClr val="FFFFFF">
                    <a:alpha val="80000"/>
                  </a:srgbClr>
                </a:solidFill>
              </a:defRPr>
            </a:pPr>
            <a:r>
              <a:rPr lang="en-US" sz="8800" dirty="0">
                <a:solidFill>
                  <a:srgbClr val="FFFFFF"/>
                </a:solidFill>
                <a:latin typeface="BebasNeue"/>
              </a:rPr>
              <a:t>Security is a cross-discipline field</a:t>
            </a:r>
          </a:p>
          <a:p>
            <a:pPr marL="1371600" indent="-1371600">
              <a:buAutoNum type="arabicPeriod"/>
              <a:defRPr>
                <a:solidFill>
                  <a:srgbClr val="FFFFFF">
                    <a:alpha val="80000"/>
                  </a:srgbClr>
                </a:solidFill>
              </a:defRPr>
            </a:pPr>
            <a:r>
              <a:rPr lang="en-US" sz="8800" dirty="0">
                <a:latin typeface="BebasNeue"/>
              </a:rPr>
              <a:t>It r</a:t>
            </a:r>
            <a:r>
              <a:rPr lang="en-US" sz="8800" dirty="0">
                <a:solidFill>
                  <a:srgbClr val="FFFFFF"/>
                </a:solidFill>
                <a:latin typeface="BebasNeue"/>
              </a:rPr>
              <a:t>equires technical &amp; non-technical skills</a:t>
            </a:r>
          </a:p>
          <a:p>
            <a:pPr marL="1371600" indent="-1371600">
              <a:buAutoNum type="arabicPeriod"/>
              <a:defRPr>
                <a:solidFill>
                  <a:srgbClr val="FFFFFF">
                    <a:alpha val="80000"/>
                  </a:srgbClr>
                </a:solidFill>
              </a:defRPr>
            </a:pPr>
            <a:r>
              <a:rPr lang="en-US" sz="8800" dirty="0">
                <a:latin typeface="BebasNeue"/>
              </a:rPr>
              <a:t>Standing out requires you to show initiative in the jobs you want to work in</a:t>
            </a:r>
          </a:p>
          <a:p>
            <a:pPr marL="1371600" indent="-1371600">
              <a:buAutoNum type="arabicPeriod"/>
              <a:defRPr>
                <a:solidFill>
                  <a:srgbClr val="FFFFFF">
                    <a:alpha val="80000"/>
                  </a:srgbClr>
                </a:solidFill>
              </a:defRPr>
            </a:pPr>
            <a:r>
              <a:rPr lang="en-US" sz="8800" dirty="0">
                <a:solidFill>
                  <a:srgbClr val="256779"/>
                </a:solidFill>
                <a:latin typeface="BebasNeue"/>
              </a:rPr>
              <a:t>Proof speaks louder than a resume</a:t>
            </a:r>
            <a:endParaRPr sz="8800" dirty="0">
              <a:solidFill>
                <a:srgbClr val="256779"/>
              </a:solidFill>
              <a:latin typeface="BebasNeue"/>
            </a:endParaRPr>
          </a:p>
        </p:txBody>
      </p:sp>
      <p:sp>
        <p:nvSpPr>
          <p:cNvPr id="1525" name="KARBON TESTIMONIALS"/>
          <p:cNvSpPr txBox="1">
            <a:spLocks noGrp="1"/>
          </p:cNvSpPr>
          <p:nvPr>
            <p:ph type="body" idx="14"/>
          </p:nvPr>
        </p:nvSpPr>
        <p:spPr>
          <a:xfrm>
            <a:off x="1272009" y="1974850"/>
            <a:ext cx="21839983" cy="1009507"/>
          </a:xfrm>
          <a:prstGeom prst="rect">
            <a:avLst/>
          </a:prstGeom>
        </p:spPr>
        <p:txBody>
          <a:bodyPr/>
          <a:lstStyle/>
          <a:p>
            <a:pPr marL="0" indent="0" defTabSz="825500">
              <a:lnSpc>
                <a:spcPct val="80000"/>
              </a:lnSpc>
              <a:spcBef>
                <a:spcPts val="0"/>
              </a:spcBef>
              <a:buSzTx/>
              <a:buNone/>
              <a:defRPr sz="12000" spc="239" baseline="1666">
                <a:solidFill>
                  <a:srgbClr val="FFFCC4"/>
                </a:solidFill>
                <a:latin typeface="BebasNeue"/>
                <a:ea typeface="BebasNeue"/>
                <a:cs typeface="BebasNeue"/>
                <a:sym typeface="BebasNeue"/>
              </a:defRPr>
            </a:pPr>
            <a:r>
              <a:rPr lang="en-US" dirty="0">
                <a:solidFill>
                  <a:schemeClr val="tx1"/>
                </a:solidFill>
              </a:rPr>
              <a:t>CGS</a:t>
            </a:r>
            <a:r>
              <a:rPr dirty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256779"/>
                </a:solidFill>
              </a:rPr>
              <a:t>FINAL THOUGHTS</a:t>
            </a:r>
            <a:endParaRPr dirty="0">
              <a:solidFill>
                <a:srgbClr val="256779"/>
              </a:solidFill>
            </a:endParaRPr>
          </a:p>
        </p:txBody>
      </p:sp>
      <p:sp>
        <p:nvSpPr>
          <p:cNvPr id="1527" name="PRESENTATION TITLE"/>
          <p:cNvSpPr txBox="1">
            <a:spLocks noGrp="1"/>
          </p:cNvSpPr>
          <p:nvPr>
            <p:ph type="body" idx="16"/>
          </p:nvPr>
        </p:nvSpPr>
        <p:spPr>
          <a:xfrm>
            <a:off x="1272009" y="1172726"/>
            <a:ext cx="20138183" cy="230832"/>
          </a:xfrm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256779"/>
                </a:solidFill>
              </a:rPr>
              <a:t>PRESENTATION TITLE</a:t>
            </a:r>
          </a:p>
        </p:txBody>
      </p:sp>
      <p:sp>
        <p:nvSpPr>
          <p:cNvPr id="15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r" defTabSz="821531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2500" b="0" i="0" u="none" strike="noStrike" kern="0" cap="none" spc="600" normalizeH="0" baseline="7999" noProof="0">
                <a:ln>
                  <a:noFill/>
                </a:ln>
                <a:solidFill>
                  <a:srgbClr val="0B7A5C"/>
                </a:solidFill>
                <a:effectLst/>
                <a:uLnTx/>
                <a:uFillTx/>
                <a:latin typeface="Montserrat Black"/>
                <a:sym typeface="Montserrat Black"/>
              </a:rPr>
              <a:pPr marL="0" marR="0" lvl="0" indent="0" algn="r" defTabSz="821531" rtl="0" eaLnBrk="1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sz="2500" b="0" i="0" u="none" strike="noStrike" kern="0" cap="none" spc="600" normalizeH="0" baseline="7999" noProof="0">
              <a:ln>
                <a:noFill/>
              </a:ln>
              <a:solidFill>
                <a:srgbClr val="0B7A5C"/>
              </a:solidFill>
              <a:effectLst/>
              <a:uLnTx/>
              <a:uFillTx/>
              <a:latin typeface="Montserrat Black"/>
              <a:sym typeface="Montserrat Black"/>
            </a:endParaRP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8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KARBON CONTACT"/>
          <p:cNvSpPr txBox="1">
            <a:spLocks noGrp="1"/>
          </p:cNvSpPr>
          <p:nvPr>
            <p:ph type="body" idx="13"/>
          </p:nvPr>
        </p:nvSpPr>
        <p:spPr>
          <a:xfrm>
            <a:off x="1272009" y="1974850"/>
            <a:ext cx="21839983" cy="1009507"/>
          </a:xfrm>
          <a:prstGeom prst="rect">
            <a:avLst/>
          </a:prstGeom>
        </p:spPr>
        <p:txBody>
          <a:bodyPr/>
          <a:lstStyle/>
          <a:p>
            <a:pPr marL="0" indent="0" defTabSz="825500">
              <a:lnSpc>
                <a:spcPct val="80000"/>
              </a:lnSpc>
              <a:spcBef>
                <a:spcPts val="0"/>
              </a:spcBef>
              <a:buSzTx/>
              <a:buNone/>
              <a:defRPr sz="12000" spc="239" baseline="1666">
                <a:solidFill>
                  <a:srgbClr val="FFFCC4"/>
                </a:solidFill>
                <a:latin typeface="BebasNeue"/>
                <a:ea typeface="BebasNeue"/>
                <a:cs typeface="BebasNeue"/>
                <a:sym typeface="BebasNeue"/>
              </a:defRPr>
            </a:pPr>
            <a:r>
              <a:rPr lang="en-US" dirty="0">
                <a:solidFill>
                  <a:srgbClr val="FFFFFF"/>
                </a:solidFill>
              </a:rPr>
              <a:t>CONTACT</a:t>
            </a:r>
            <a:r>
              <a:rPr dirty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CC3E27"/>
                </a:solidFill>
              </a:rPr>
              <a:t>ME</a:t>
            </a:r>
            <a:endParaRPr dirty="0">
              <a:solidFill>
                <a:srgbClr val="CC3E27"/>
              </a:solidFill>
            </a:endParaRPr>
          </a:p>
        </p:txBody>
      </p:sp>
      <p:sp>
        <p:nvSpPr>
          <p:cNvPr id="1573" name="82 SPENCER ST Melbourne Vic 3000 Australia"/>
          <p:cNvSpPr txBox="1">
            <a:spLocks noGrp="1"/>
          </p:cNvSpPr>
          <p:nvPr>
            <p:ph type="body" idx="14"/>
          </p:nvPr>
        </p:nvSpPr>
        <p:spPr>
          <a:xfrm>
            <a:off x="1272009" y="4019390"/>
            <a:ext cx="11986791" cy="6943439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>
                    <a:alpha val="80000"/>
                  </a:srgbClr>
                </a:solidFill>
              </a:defRPr>
            </a:pPr>
            <a:r>
              <a:rPr lang="en-US" sz="9600" b="1" dirty="0">
                <a:solidFill>
                  <a:srgbClr val="FFFFFF"/>
                </a:solidFill>
                <a:latin typeface="BebasNeue"/>
              </a:rPr>
              <a:t>@kuzushi</a:t>
            </a:r>
            <a:br>
              <a:rPr lang="en-US" sz="9600" b="1" dirty="0">
                <a:solidFill>
                  <a:srgbClr val="FFFFFF"/>
                </a:solidFill>
                <a:latin typeface="BebasNeue"/>
              </a:rPr>
            </a:br>
            <a:br>
              <a:rPr lang="en-US" sz="9600" b="1" dirty="0">
                <a:solidFill>
                  <a:srgbClr val="FFFFFF"/>
                </a:solidFill>
                <a:latin typeface="BebasNeue"/>
              </a:rPr>
            </a:br>
            <a:r>
              <a:rPr lang="en-US" sz="8800" b="1" dirty="0">
                <a:solidFill>
                  <a:srgbClr val="FFFFFF"/>
                </a:solidFill>
                <a:latin typeface="BebasNeue"/>
              </a:rPr>
              <a:t>www.linkedin.com/in/awilsonaz</a:t>
            </a:r>
          </a:p>
          <a:p>
            <a:pPr>
              <a:defRPr>
                <a:solidFill>
                  <a:srgbClr val="FFFFFF">
                    <a:alpha val="80000"/>
                  </a:srgbClr>
                </a:solidFill>
              </a:defRPr>
            </a:pPr>
            <a:br>
              <a:rPr lang="en-US" sz="9600" b="1" dirty="0">
                <a:latin typeface="BebasNeue"/>
              </a:rPr>
            </a:br>
            <a:r>
              <a:rPr lang="en-US" sz="9600" b="1" dirty="0">
                <a:latin typeface="BebasNeue"/>
              </a:rPr>
              <a:t>https://sensecurity.io</a:t>
            </a:r>
            <a:br>
              <a:rPr lang="en-US" sz="9600" b="1" dirty="0">
                <a:latin typeface="BebasNeue"/>
              </a:rPr>
            </a:br>
            <a:endParaRPr lang="en-US" sz="9600" b="1" dirty="0">
              <a:latin typeface="BebasNeue"/>
            </a:endParaRPr>
          </a:p>
          <a:p>
            <a:pPr>
              <a:defRPr>
                <a:solidFill>
                  <a:srgbClr val="FFFFFF">
                    <a:alpha val="80000"/>
                  </a:srgbClr>
                </a:solidFill>
              </a:defRPr>
            </a:pPr>
            <a:r>
              <a:rPr lang="en-US" sz="9600" b="1" dirty="0">
                <a:latin typeface="BebasNeue"/>
              </a:rPr>
              <a:t>kuzushi@sensecurity.io</a:t>
            </a:r>
          </a:p>
          <a:p>
            <a:pPr>
              <a:defRPr>
                <a:solidFill>
                  <a:srgbClr val="FFFFFF">
                    <a:alpha val="80000"/>
                  </a:srgbClr>
                </a:solidFill>
              </a:defRPr>
            </a:pPr>
            <a:endParaRPr lang="en-US" sz="8800" b="1" dirty="0">
              <a:latin typeface="Montserrat" panose="00000500000000000000" pitchFamily="2" charset="0"/>
            </a:endParaRPr>
          </a:p>
        </p:txBody>
      </p:sp>
      <p:sp>
        <p:nvSpPr>
          <p:cNvPr id="1574" name="PRESENTATION TITLE"/>
          <p:cNvSpPr txBox="1">
            <a:spLocks noGrp="1"/>
          </p:cNvSpPr>
          <p:nvPr>
            <p:ph type="body" idx="15"/>
          </p:nvPr>
        </p:nvSpPr>
        <p:spPr>
          <a:xfrm>
            <a:off x="1272009" y="1172726"/>
            <a:ext cx="20138183" cy="230832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90623"/>
                </a:solidFill>
              </a:rPr>
              <a:t>Introducing Cybersecurity</a:t>
            </a:r>
            <a:endParaRPr dirty="0">
              <a:solidFill>
                <a:srgbClr val="090623"/>
              </a:solidFill>
            </a:endParaRPr>
          </a:p>
        </p:txBody>
      </p:sp>
      <p:sp>
        <p:nvSpPr>
          <p:cNvPr id="15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r" defTabSz="821531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2500" b="0" i="0" u="none" strike="noStrike" kern="0" cap="none" spc="600" normalizeH="0" baseline="7999" noProof="0">
                <a:ln>
                  <a:noFill/>
                </a:ln>
                <a:solidFill>
                  <a:srgbClr val="405C95"/>
                </a:solidFill>
                <a:effectLst/>
                <a:uLnTx/>
                <a:uFillTx/>
                <a:latin typeface="Montserrat Black"/>
                <a:sym typeface="Montserrat Black"/>
              </a:rPr>
              <a:pPr marL="0" marR="0" lvl="0" indent="0" algn="r" defTabSz="821531" rtl="0" eaLnBrk="1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sz="2500" b="0" i="0" u="none" strike="noStrike" kern="0" cap="none" spc="600" normalizeH="0" baseline="7999" noProof="0">
              <a:ln>
                <a:noFill/>
              </a:ln>
              <a:solidFill>
                <a:srgbClr val="405C95"/>
              </a:solidFill>
              <a:effectLst/>
              <a:uLnTx/>
              <a:uFillTx/>
              <a:latin typeface="Montserrat Black"/>
              <a:sym typeface="Montserrat Black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29B724-6E07-8837-1AD4-49FD3CBAF3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4843" y="1172726"/>
            <a:ext cx="8081283" cy="1082513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8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KARBON ABOUT US"/>
          <p:cNvSpPr txBox="1">
            <a:spLocks noGrp="1"/>
          </p:cNvSpPr>
          <p:nvPr>
            <p:ph type="body" idx="13"/>
          </p:nvPr>
        </p:nvSpPr>
        <p:spPr>
          <a:xfrm>
            <a:off x="1272009" y="1937917"/>
            <a:ext cx="21839983" cy="1009507"/>
          </a:xfrm>
          <a:prstGeom prst="rect">
            <a:avLst/>
          </a:prstGeom>
        </p:spPr>
        <p:txBody>
          <a:bodyPr/>
          <a:lstStyle/>
          <a:p>
            <a:pPr marL="0" indent="0" defTabSz="825500">
              <a:lnSpc>
                <a:spcPct val="80000"/>
              </a:lnSpc>
              <a:spcBef>
                <a:spcPts val="0"/>
              </a:spcBef>
              <a:buSzTx/>
              <a:buNone/>
              <a:defRPr sz="12000" spc="239" baseline="1666">
                <a:solidFill>
                  <a:srgbClr val="FFFCC4"/>
                </a:solidFill>
                <a:latin typeface="BebasNeue"/>
                <a:ea typeface="BebasNeue"/>
                <a:cs typeface="BebasNeue"/>
                <a:sym typeface="BebasNeue"/>
              </a:defRPr>
            </a:pPr>
            <a:r>
              <a:rPr lang="en-US" dirty="0">
                <a:solidFill>
                  <a:srgbClr val="FFFFFF"/>
                </a:solidFill>
              </a:rPr>
              <a:t>CGS</a:t>
            </a:r>
            <a:r>
              <a:rPr dirty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5A51C"/>
                </a:solidFill>
              </a:rPr>
              <a:t>INTRODUCTIONS</a:t>
            </a:r>
            <a:endParaRPr dirty="0">
              <a:solidFill>
                <a:srgbClr val="F5A51C"/>
              </a:solidFill>
            </a:endParaRPr>
          </a:p>
        </p:txBody>
      </p:sp>
      <p:sp>
        <p:nvSpPr>
          <p:cNvPr id="1065" name="PRESENTATION TITLE"/>
          <p:cNvSpPr txBox="1">
            <a:spLocks noGrp="1"/>
          </p:cNvSpPr>
          <p:nvPr>
            <p:ph type="body" idx="14"/>
          </p:nvPr>
        </p:nvSpPr>
        <p:spPr>
          <a:xfrm>
            <a:off x="1272009" y="1172726"/>
            <a:ext cx="20138183" cy="23083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COMMON GROUND SECURITY</a:t>
            </a:r>
            <a:endParaRPr dirty="0"/>
          </a:p>
        </p:txBody>
      </p:sp>
      <p:sp>
        <p:nvSpPr>
          <p:cNvPr id="10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65397" y="12065000"/>
            <a:ext cx="427673" cy="54927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pic>
        <p:nvPicPr>
          <p:cNvPr id="7" name="Picture 6" descr="A cartoon of a cactus with glasses and a green plant&#10;&#10;Description automatically generated with medium confidence">
            <a:extLst>
              <a:ext uri="{FF2B5EF4-FFF2-40B4-BE49-F238E27FC236}">
                <a16:creationId xmlns:a16="http://schemas.microsoft.com/office/drawing/2014/main" id="{10F892B1-BAB8-D925-57B5-3FD10BFF89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19"/>
          <a:stretch/>
        </p:blipFill>
        <p:spPr>
          <a:xfrm>
            <a:off x="8339871" y="3714162"/>
            <a:ext cx="6921142" cy="7500062"/>
          </a:xfrm>
          <a:prstGeom prst="rect">
            <a:avLst/>
          </a:prstGeom>
        </p:spPr>
      </p:pic>
      <p:pic>
        <p:nvPicPr>
          <p:cNvPr id="9" name="Picture 8" descr="A close-up of a microsoft most valuable professional award&#10;&#10;Description automatically generated">
            <a:extLst>
              <a:ext uri="{FF2B5EF4-FFF2-40B4-BE49-F238E27FC236}">
                <a16:creationId xmlns:a16="http://schemas.microsoft.com/office/drawing/2014/main" id="{0EA5FD44-3578-EE3D-8F99-1D74486FD7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4" r="8903"/>
          <a:stretch/>
        </p:blipFill>
        <p:spPr>
          <a:xfrm>
            <a:off x="1426477" y="2947423"/>
            <a:ext cx="6352777" cy="7958801"/>
          </a:xfrm>
          <a:prstGeom prst="rect">
            <a:avLst/>
          </a:prstGeom>
        </p:spPr>
      </p:pic>
      <p:pic>
        <p:nvPicPr>
          <p:cNvPr id="2050" name="Picture 2" descr="Avertium | LinkedIn">
            <a:extLst>
              <a:ext uri="{FF2B5EF4-FFF2-40B4-BE49-F238E27FC236}">
                <a16:creationId xmlns:a16="http://schemas.microsoft.com/office/drawing/2014/main" id="{0473844D-DC43-FFE6-C5DD-0C73F9D81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8860" y="1468822"/>
            <a:ext cx="4366260" cy="436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5126E08F-8C67-7ECF-58ED-3B0187EE1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5336" y="1172726"/>
            <a:ext cx="3115062" cy="311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neamientos Sobre el uso de la imagen del Centro ...">
            <a:extLst>
              <a:ext uri="{FF2B5EF4-FFF2-40B4-BE49-F238E27FC236}">
                <a16:creationId xmlns:a16="http://schemas.microsoft.com/office/drawing/2014/main" id="{2AC437A8-7046-0063-A22B-A29DD6A10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6270" y="4866393"/>
            <a:ext cx="4876800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shop Fox Mexico | Cybersecurity Opportunities | Bishop Fox">
            <a:extLst>
              <a:ext uri="{FF2B5EF4-FFF2-40B4-BE49-F238E27FC236}">
                <a16:creationId xmlns:a16="http://schemas.microsoft.com/office/drawing/2014/main" id="{D8E1A6AC-2CAF-70D4-5B55-45E98855F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8144" y="5633131"/>
            <a:ext cx="6003608" cy="759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6" name="large-image-13.jpg" descr="large-image-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87" name="IMMERSIVE"/>
          <p:cNvSpPr txBox="1"/>
          <p:nvPr/>
        </p:nvSpPr>
        <p:spPr>
          <a:xfrm>
            <a:off x="9573208" y="4079569"/>
            <a:ext cx="12681311" cy="3739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 defTabSz="825500">
              <a:lnSpc>
                <a:spcPct val="80000"/>
              </a:lnSpc>
              <a:defRPr sz="18000" spc="360">
                <a:latin typeface="BebasNeue"/>
                <a:ea typeface="BebasNeue"/>
                <a:cs typeface="BebasNeue"/>
                <a:sym typeface="BebasNeue"/>
              </a:defRPr>
            </a:lvl1pPr>
          </a:lstStyle>
          <a:p>
            <a:r>
              <a:rPr lang="en-US" sz="15000" dirty="0"/>
              <a:t>Welcome to the Industry</a:t>
            </a:r>
            <a:endParaRPr sz="15000"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KARBON CONTENT"/>
          <p:cNvSpPr txBox="1">
            <a:spLocks noGrp="1"/>
          </p:cNvSpPr>
          <p:nvPr>
            <p:ph type="body" idx="14"/>
          </p:nvPr>
        </p:nvSpPr>
        <p:spPr>
          <a:xfrm>
            <a:off x="1272009" y="1974850"/>
            <a:ext cx="21839983" cy="1009507"/>
          </a:xfrm>
          <a:prstGeom prst="rect">
            <a:avLst/>
          </a:prstGeom>
        </p:spPr>
        <p:txBody>
          <a:bodyPr/>
          <a:lstStyle/>
          <a:p>
            <a:pPr marL="0" indent="0" defTabSz="825500">
              <a:lnSpc>
                <a:spcPct val="80000"/>
              </a:lnSpc>
              <a:spcBef>
                <a:spcPts val="0"/>
              </a:spcBef>
              <a:buSzTx/>
              <a:buNone/>
              <a:defRPr sz="12000" spc="239" baseline="1666">
                <a:solidFill>
                  <a:srgbClr val="FFFCC4"/>
                </a:solidFill>
                <a:latin typeface="BebasNeue"/>
                <a:ea typeface="BebasNeue"/>
                <a:cs typeface="BebasNeue"/>
                <a:sym typeface="BebasNeue"/>
              </a:defRPr>
            </a:pPr>
            <a:r>
              <a:rPr lang="en-US" dirty="0">
                <a:solidFill>
                  <a:srgbClr val="797979"/>
                </a:solidFill>
              </a:rPr>
              <a:t>CYBER SECURITY</a:t>
            </a:r>
            <a:r>
              <a:rPr dirty="0">
                <a:solidFill>
                  <a:srgbClr val="A9A9A9"/>
                </a:solidFill>
              </a:rPr>
              <a:t> </a:t>
            </a:r>
            <a:r>
              <a:rPr lang="en-US" dirty="0">
                <a:solidFill>
                  <a:srgbClr val="090623"/>
                </a:solidFill>
              </a:rPr>
              <a:t>DOMAINS</a:t>
            </a:r>
            <a:endParaRPr dirty="0">
              <a:solidFill>
                <a:srgbClr val="090623"/>
              </a:solidFill>
            </a:endParaRPr>
          </a:p>
        </p:txBody>
      </p:sp>
      <p:sp>
        <p:nvSpPr>
          <p:cNvPr id="1329" name="PRESENTATION TITLE"/>
          <p:cNvSpPr txBox="1">
            <a:spLocks noGrp="1"/>
          </p:cNvSpPr>
          <p:nvPr>
            <p:ph type="body" idx="16"/>
          </p:nvPr>
        </p:nvSpPr>
        <p:spPr>
          <a:xfrm>
            <a:off x="1272009" y="1172726"/>
            <a:ext cx="20138183" cy="23083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Introduction to Cybersecurity</a:t>
            </a:r>
          </a:p>
        </p:txBody>
      </p:sp>
      <p:sp>
        <p:nvSpPr>
          <p:cNvPr id="13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593299" y="11694294"/>
            <a:ext cx="699771" cy="5492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4C625A7-5DF0-40DB-7A3C-003018F2E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796" y="3071870"/>
            <a:ext cx="17990408" cy="1034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79504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8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We are THE thinkers and THE makers"/>
          <p:cNvSpPr txBox="1"/>
          <p:nvPr/>
        </p:nvSpPr>
        <p:spPr>
          <a:xfrm>
            <a:off x="4399005" y="3201614"/>
            <a:ext cx="15334127" cy="7312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825500">
              <a:lnSpc>
                <a:spcPct val="90000"/>
              </a:lnSpc>
              <a:defRPr sz="18000" spc="360">
                <a:latin typeface="BebasNeue"/>
                <a:ea typeface="BebasNeue"/>
                <a:cs typeface="BebasNeue"/>
                <a:sym typeface="BebasNeue"/>
              </a:defRPr>
            </a:pPr>
            <a:r>
              <a:rPr lang="en-US" sz="8800" dirty="0">
                <a:solidFill>
                  <a:srgbClr val="090623"/>
                </a:solidFill>
              </a:rPr>
              <a:t>Global cybersecurity job vacancies grew by 350 percent, from one million openings in 2013 to 3.5 million … and remains at 3.5 million in 2023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7F2D37-5E4E-E99C-FE94-1C1C539F87C5}"/>
              </a:ext>
            </a:extLst>
          </p:cNvPr>
          <p:cNvSpPr txBox="1"/>
          <p:nvPr/>
        </p:nvSpPr>
        <p:spPr>
          <a:xfrm>
            <a:off x="12681121" y="12861661"/>
            <a:ext cx="12189940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000" dirty="0">
                <a:hlinkClick r:id="rId2"/>
              </a:rPr>
              <a:t>Cybersecurity Jobs Report: 3.5 Million Unfilled Positions In 2025 (cybersecurityventures.com)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1424264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Two before narrow not relied how except moment myself dejection assurance mrs led certainly so gate two before narrow two before narrow"/>
          <p:cNvSpPr txBox="1">
            <a:spLocks noGrp="1"/>
          </p:cNvSpPr>
          <p:nvPr>
            <p:ph type="body" idx="13"/>
          </p:nvPr>
        </p:nvSpPr>
        <p:spPr>
          <a:xfrm>
            <a:off x="1276201" y="4048894"/>
            <a:ext cx="6891615" cy="856709"/>
          </a:xfrm>
          <a:prstGeom prst="rect">
            <a:avLst/>
          </a:prstGeom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</a:rPr>
              <a:t>Governance</a:t>
            </a:r>
            <a:endParaRPr b="1" dirty="0">
              <a:solidFill>
                <a:schemeClr val="bg2"/>
              </a:solidFill>
            </a:endParaRPr>
          </a:p>
        </p:txBody>
      </p:sp>
      <p:sp>
        <p:nvSpPr>
          <p:cNvPr id="1327" name="KARBON CONTENT"/>
          <p:cNvSpPr txBox="1">
            <a:spLocks noGrp="1"/>
          </p:cNvSpPr>
          <p:nvPr>
            <p:ph type="body" idx="14"/>
          </p:nvPr>
        </p:nvSpPr>
        <p:spPr>
          <a:xfrm>
            <a:off x="1272009" y="1974850"/>
            <a:ext cx="21839983" cy="1009507"/>
          </a:xfrm>
          <a:prstGeom prst="rect">
            <a:avLst/>
          </a:prstGeom>
        </p:spPr>
        <p:txBody>
          <a:bodyPr/>
          <a:lstStyle/>
          <a:p>
            <a:pPr marL="0" indent="0" defTabSz="825500">
              <a:lnSpc>
                <a:spcPct val="80000"/>
              </a:lnSpc>
              <a:spcBef>
                <a:spcPts val="0"/>
              </a:spcBef>
              <a:buSzTx/>
              <a:buNone/>
              <a:defRPr sz="12000" spc="239" baseline="1666">
                <a:solidFill>
                  <a:srgbClr val="FFFCC4"/>
                </a:solidFill>
                <a:latin typeface="BebasNeue"/>
                <a:ea typeface="BebasNeue"/>
                <a:cs typeface="BebasNeue"/>
                <a:sym typeface="BebasNeue"/>
              </a:defRPr>
            </a:pPr>
            <a:r>
              <a:rPr lang="en-US" dirty="0">
                <a:solidFill>
                  <a:srgbClr val="797979"/>
                </a:solidFill>
              </a:rPr>
              <a:t>CYBER SECURITY</a:t>
            </a:r>
            <a:r>
              <a:rPr dirty="0">
                <a:solidFill>
                  <a:srgbClr val="A9A9A9"/>
                </a:solidFill>
              </a:rPr>
              <a:t> </a:t>
            </a:r>
            <a:r>
              <a:rPr lang="en-US" dirty="0">
                <a:solidFill>
                  <a:srgbClr val="090623"/>
                </a:solidFill>
              </a:rPr>
              <a:t>JOB CATEGORIES</a:t>
            </a:r>
            <a:endParaRPr dirty="0">
              <a:solidFill>
                <a:srgbClr val="090623"/>
              </a:solidFill>
            </a:endParaRPr>
          </a:p>
        </p:txBody>
      </p:sp>
      <p:sp>
        <p:nvSpPr>
          <p:cNvPr id="1329" name="PRESENTATION TITLE"/>
          <p:cNvSpPr txBox="1">
            <a:spLocks noGrp="1"/>
          </p:cNvSpPr>
          <p:nvPr>
            <p:ph type="body" idx="16"/>
          </p:nvPr>
        </p:nvSpPr>
        <p:spPr>
          <a:xfrm>
            <a:off x="1272009" y="1172726"/>
            <a:ext cx="20138183" cy="23083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Introduction to Cybersecurity</a:t>
            </a:r>
            <a:endParaRPr dirty="0"/>
          </a:p>
        </p:txBody>
      </p:sp>
      <p:sp>
        <p:nvSpPr>
          <p:cNvPr id="1330" name="Apparently we had reached a great height in the sky was a dead black, and the stars had ceased to twinkle. By the same illusion which lifts the horizon"/>
          <p:cNvSpPr txBox="1">
            <a:spLocks noGrp="1"/>
          </p:cNvSpPr>
          <p:nvPr>
            <p:ph type="body" idx="17"/>
          </p:nvPr>
        </p:nvSpPr>
        <p:spPr>
          <a:xfrm>
            <a:off x="8263560" y="4048868"/>
            <a:ext cx="7069072" cy="856709"/>
          </a:xfrm>
          <a:prstGeom prst="rect">
            <a:avLst/>
          </a:prstGeom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</a:rPr>
              <a:t>Offensive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b="1" dirty="0">
                <a:solidFill>
                  <a:schemeClr val="bg2"/>
                </a:solidFill>
              </a:rPr>
              <a:t>Security</a:t>
            </a:r>
            <a:endParaRPr b="1" dirty="0">
              <a:solidFill>
                <a:schemeClr val="bg2"/>
              </a:solidFill>
            </a:endParaRPr>
          </a:p>
        </p:txBody>
      </p:sp>
      <p:sp>
        <p:nvSpPr>
          <p:cNvPr id="13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593299" y="11694294"/>
            <a:ext cx="699771" cy="54927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2" name="Apparently we had reached a great height in the sky was a dead black, and the stars had ceased to twinkle. By the same illusion which lifts the horizon">
            <a:extLst>
              <a:ext uri="{FF2B5EF4-FFF2-40B4-BE49-F238E27FC236}">
                <a16:creationId xmlns:a16="http://schemas.microsoft.com/office/drawing/2014/main" id="{93DFAC81-C061-5908-738E-889B12AD7C6B}"/>
              </a:ext>
            </a:extLst>
          </p:cNvPr>
          <p:cNvSpPr txBox="1">
            <a:spLocks/>
          </p:cNvSpPr>
          <p:nvPr/>
        </p:nvSpPr>
        <p:spPr>
          <a:xfrm>
            <a:off x="16503503" y="4048894"/>
            <a:ext cx="7069072" cy="856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spAutoFit/>
          </a:bodyPr>
          <a:lstStyle>
            <a:lvl1pPr marL="0" marR="0" indent="0" algn="l" defTabSz="821531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A9A9A9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1052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497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1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86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830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3275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719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4164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hangingPunct="1"/>
            <a:r>
              <a:rPr lang="en-US" b="1" dirty="0">
                <a:solidFill>
                  <a:schemeClr val="bg2"/>
                </a:solidFill>
              </a:rPr>
              <a:t>Defensive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b="1" dirty="0">
                <a:solidFill>
                  <a:schemeClr val="bg2"/>
                </a:solidFill>
              </a:rPr>
              <a:t>Security</a:t>
            </a:r>
          </a:p>
        </p:txBody>
      </p:sp>
      <p:sp>
        <p:nvSpPr>
          <p:cNvPr id="5" name="Two before narrow not relied how except moment myself dejection assurance mrs led certainly so gate two before narrow two before narrow">
            <a:extLst>
              <a:ext uri="{FF2B5EF4-FFF2-40B4-BE49-F238E27FC236}">
                <a16:creationId xmlns:a16="http://schemas.microsoft.com/office/drawing/2014/main" id="{84551C55-A4C0-4DCB-2116-9EFFEC471499}"/>
              </a:ext>
            </a:extLst>
          </p:cNvPr>
          <p:cNvSpPr txBox="1">
            <a:spLocks/>
          </p:cNvSpPr>
          <p:nvPr/>
        </p:nvSpPr>
        <p:spPr>
          <a:xfrm>
            <a:off x="1272009" y="5375187"/>
            <a:ext cx="5248072" cy="2674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t">
            <a:spAutoFit/>
          </a:bodyPr>
          <a:lstStyle>
            <a:lvl1pPr marL="0" marR="0" indent="0" algn="l" defTabSz="821531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A9A9A9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1052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497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1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86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830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3275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719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4164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hangingPunct="1"/>
            <a:r>
              <a:rPr lang="en-US" sz="3200" dirty="0">
                <a:solidFill>
                  <a:schemeClr val="bg2"/>
                </a:solidFill>
              </a:rPr>
              <a:t>Defines organizational strategies around cyber defense and compliance. Risk reduction and management</a:t>
            </a:r>
          </a:p>
        </p:txBody>
      </p:sp>
      <p:sp>
        <p:nvSpPr>
          <p:cNvPr id="8" name="Two before narrow not relied how except moment myself dejection assurance mrs led certainly so gate two before narrow two before narrow">
            <a:extLst>
              <a:ext uri="{FF2B5EF4-FFF2-40B4-BE49-F238E27FC236}">
                <a16:creationId xmlns:a16="http://schemas.microsoft.com/office/drawing/2014/main" id="{ADB84705-F5AA-6D71-0BB5-3B9D71E55E64}"/>
              </a:ext>
            </a:extLst>
          </p:cNvPr>
          <p:cNvSpPr txBox="1">
            <a:spLocks/>
          </p:cNvSpPr>
          <p:nvPr/>
        </p:nvSpPr>
        <p:spPr>
          <a:xfrm>
            <a:off x="8263560" y="5375187"/>
            <a:ext cx="5946710" cy="2674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t">
            <a:spAutoFit/>
          </a:bodyPr>
          <a:lstStyle>
            <a:lvl1pPr marL="0" marR="0" indent="0" algn="l" defTabSz="821531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A9A9A9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1052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497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1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86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830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3275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719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4164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hangingPunct="1"/>
            <a:r>
              <a:rPr lang="en-US" sz="3200" dirty="0">
                <a:solidFill>
                  <a:schemeClr val="bg2"/>
                </a:solidFill>
              </a:rPr>
              <a:t>Supports control validation to ensure that security has been properly implemented and is effective.  Sometimes helps tests security teams</a:t>
            </a:r>
          </a:p>
        </p:txBody>
      </p:sp>
      <p:sp>
        <p:nvSpPr>
          <p:cNvPr id="9" name="Two before narrow not relied how except moment myself dejection assurance mrs led certainly so gate two before narrow two before narrow">
            <a:extLst>
              <a:ext uri="{FF2B5EF4-FFF2-40B4-BE49-F238E27FC236}">
                <a16:creationId xmlns:a16="http://schemas.microsoft.com/office/drawing/2014/main" id="{3BD97CF9-E309-E579-A464-3E0EB95A0681}"/>
              </a:ext>
            </a:extLst>
          </p:cNvPr>
          <p:cNvSpPr txBox="1">
            <a:spLocks/>
          </p:cNvSpPr>
          <p:nvPr/>
        </p:nvSpPr>
        <p:spPr>
          <a:xfrm>
            <a:off x="16503503" y="5375187"/>
            <a:ext cx="6442994" cy="2674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t">
            <a:spAutoFit/>
          </a:bodyPr>
          <a:lstStyle>
            <a:lvl1pPr marL="0" marR="0" indent="0" algn="l" defTabSz="821531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A9A9A9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1052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497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1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86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830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3275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719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4164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hangingPunct="1"/>
            <a:r>
              <a:rPr lang="en-US" sz="3200" dirty="0">
                <a:solidFill>
                  <a:schemeClr val="bg2"/>
                </a:solidFill>
              </a:rPr>
              <a:t>Works to protect systems through secure design, architecture, implementation, monitoring, and responding to threats in real-time.</a:t>
            </a:r>
          </a:p>
        </p:txBody>
      </p:sp>
      <p:sp>
        <p:nvSpPr>
          <p:cNvPr id="10" name="Two before narrow not relied how except moment myself dejection assurance mrs led certainly so gate two before narrow two before narrow">
            <a:extLst>
              <a:ext uri="{FF2B5EF4-FFF2-40B4-BE49-F238E27FC236}">
                <a16:creationId xmlns:a16="http://schemas.microsoft.com/office/drawing/2014/main" id="{C7E1EBE8-1EBF-FCD4-5D51-14E32916642D}"/>
              </a:ext>
            </a:extLst>
          </p:cNvPr>
          <p:cNvSpPr txBox="1">
            <a:spLocks/>
          </p:cNvSpPr>
          <p:nvPr/>
        </p:nvSpPr>
        <p:spPr>
          <a:xfrm>
            <a:off x="1276201" y="8519157"/>
            <a:ext cx="6891615" cy="856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t">
            <a:spAutoFit/>
          </a:bodyPr>
          <a:lstStyle>
            <a:lvl1pPr marL="0" marR="0" indent="0" algn="l" defTabSz="821531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A9A9A9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1052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497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1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86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830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3275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719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4164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hangingPunct="1"/>
            <a:r>
              <a:rPr lang="en-US" b="1" dirty="0">
                <a:solidFill>
                  <a:schemeClr val="bg2"/>
                </a:solidFill>
              </a:rPr>
              <a:t>Security Tooling</a:t>
            </a:r>
          </a:p>
        </p:txBody>
      </p:sp>
      <p:sp>
        <p:nvSpPr>
          <p:cNvPr id="11" name="Two before narrow not relied how except moment myself dejection assurance mrs led certainly so gate two before narrow two before narrow">
            <a:extLst>
              <a:ext uri="{FF2B5EF4-FFF2-40B4-BE49-F238E27FC236}">
                <a16:creationId xmlns:a16="http://schemas.microsoft.com/office/drawing/2014/main" id="{8F427C8B-4B4B-999F-F532-0FBDEEF3B331}"/>
              </a:ext>
            </a:extLst>
          </p:cNvPr>
          <p:cNvSpPr txBox="1">
            <a:spLocks/>
          </p:cNvSpPr>
          <p:nvPr/>
        </p:nvSpPr>
        <p:spPr>
          <a:xfrm>
            <a:off x="1272008" y="9845450"/>
            <a:ext cx="5561277" cy="2674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t">
            <a:spAutoFit/>
          </a:bodyPr>
          <a:lstStyle>
            <a:lvl1pPr marL="0" marR="0" indent="0" algn="l" defTabSz="821531" rtl="0" latinLnBrk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A9A9A9"/>
                </a:solidFill>
                <a:uFillTx/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1052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497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1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86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830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3275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7197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4164263" marR="0" indent="-608263" algn="l" defTabSz="821531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hangingPunct="1"/>
            <a:r>
              <a:rPr lang="en-US" sz="3200" dirty="0">
                <a:solidFill>
                  <a:schemeClr val="bg2"/>
                </a:solidFill>
              </a:rPr>
              <a:t>Software engineering to support both offense, defense, and security implementations. Helps protect systems at scale.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Two before narrow not relied how except moment myself dejection assurance mrs led certainly so gate two before narrow two before narrow…"/>
          <p:cNvSpPr txBox="1">
            <a:spLocks noGrp="1"/>
          </p:cNvSpPr>
          <p:nvPr>
            <p:ph type="body" idx="13"/>
          </p:nvPr>
        </p:nvSpPr>
        <p:spPr>
          <a:xfrm>
            <a:off x="1276201" y="4423410"/>
            <a:ext cx="10561937" cy="451309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ts val="0"/>
              </a:spcBef>
              <a:buSzTx/>
              <a:buNone/>
              <a:defRPr sz="5400">
                <a:solidFill>
                  <a:srgbClr val="DDE4F4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lang="en-US" dirty="0"/>
              <a:t>This group is largely focused on the policies, strategies, compliance and regulation formats that impact business to perform in a secure fashion.</a:t>
            </a:r>
            <a:endParaRPr dirty="0"/>
          </a:p>
        </p:txBody>
      </p:sp>
      <p:sp>
        <p:nvSpPr>
          <p:cNvPr id="1119" name="KARBON PICTURE"/>
          <p:cNvSpPr txBox="1">
            <a:spLocks noGrp="1"/>
          </p:cNvSpPr>
          <p:nvPr>
            <p:ph type="body" idx="15"/>
          </p:nvPr>
        </p:nvSpPr>
        <p:spPr>
          <a:xfrm>
            <a:off x="1272009" y="1974850"/>
            <a:ext cx="21839983" cy="1009507"/>
          </a:xfrm>
          <a:prstGeom prst="rect">
            <a:avLst/>
          </a:prstGeom>
        </p:spPr>
        <p:txBody>
          <a:bodyPr/>
          <a:lstStyle/>
          <a:p>
            <a:pPr marL="0" indent="0" defTabSz="825500">
              <a:lnSpc>
                <a:spcPct val="80000"/>
              </a:lnSpc>
              <a:spcBef>
                <a:spcPts val="0"/>
              </a:spcBef>
              <a:buSzTx/>
              <a:buNone/>
              <a:defRPr sz="12000" spc="239" baseline="1666">
                <a:solidFill>
                  <a:srgbClr val="FFFCC4"/>
                </a:solidFill>
                <a:latin typeface="BebasNeue"/>
                <a:ea typeface="BebasNeue"/>
                <a:cs typeface="BebasNeue"/>
                <a:sym typeface="BebasNeue"/>
              </a:defRPr>
            </a:pPr>
            <a:r>
              <a:rPr lang="en-US" dirty="0">
                <a:solidFill>
                  <a:srgbClr val="FFFFFF"/>
                </a:solidFill>
              </a:rPr>
              <a:t>CYBER SECURITY</a:t>
            </a:r>
            <a:r>
              <a:rPr dirty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5A51C"/>
                </a:solidFill>
              </a:rPr>
              <a:t>GOVERNANCE</a:t>
            </a:r>
            <a:endParaRPr dirty="0">
              <a:solidFill>
                <a:srgbClr val="F5A51C"/>
              </a:solidFill>
            </a:endParaRPr>
          </a:p>
        </p:txBody>
      </p:sp>
      <p:sp>
        <p:nvSpPr>
          <p:cNvPr id="1120" name="PRESENTATION TITLE"/>
          <p:cNvSpPr txBox="1">
            <a:spLocks noGrp="1"/>
          </p:cNvSpPr>
          <p:nvPr>
            <p:ph type="body" idx="16"/>
          </p:nvPr>
        </p:nvSpPr>
        <p:spPr>
          <a:xfrm>
            <a:off x="1272009" y="1172726"/>
            <a:ext cx="20138183" cy="23083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Introduction to Cybersecurity</a:t>
            </a:r>
          </a:p>
        </p:txBody>
      </p:sp>
      <p:sp>
        <p:nvSpPr>
          <p:cNvPr id="11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7391C5-4A70-DDDD-60CA-EBB503FFFD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 descr="Stream Kruger - Ha Ha Business by Freddie Kruger | Listen online for free  on SoundCloud">
            <a:extLst>
              <a:ext uri="{FF2B5EF4-FFF2-40B4-BE49-F238E27FC236}">
                <a16:creationId xmlns:a16="http://schemas.microsoft.com/office/drawing/2014/main" id="{960D30AA-6BE9-E383-0AC5-A4ABE308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2" r="13130"/>
          <a:stretch/>
        </p:blipFill>
        <p:spPr bwMode="auto">
          <a:xfrm>
            <a:off x="15247620" y="3124201"/>
            <a:ext cx="6574052" cy="901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Two before narrow not relied how except moment myself dejection assurance mrs led certainly so gate two before narrow two before narrow Apparently we had reached a great height in the sky was a dead black, and the stars had ceased to twinkle. By the same illusion which lifts the horizon"/>
          <p:cNvSpPr txBox="1">
            <a:spLocks noGrp="1"/>
          </p:cNvSpPr>
          <p:nvPr>
            <p:ph type="body" idx="13"/>
          </p:nvPr>
        </p:nvSpPr>
        <p:spPr>
          <a:xfrm>
            <a:off x="6835140" y="4139136"/>
            <a:ext cx="15019020" cy="677108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8800" dirty="0">
                <a:latin typeface="BebasNeue"/>
              </a:rPr>
              <a:t>Defense is responsible for implementing and managing the technological efforts that are required to create a secure operating environment for businesses.</a:t>
            </a:r>
            <a:endParaRPr sz="8800" dirty="0">
              <a:latin typeface="BebasNeue"/>
            </a:endParaRPr>
          </a:p>
        </p:txBody>
      </p:sp>
      <p:sp>
        <p:nvSpPr>
          <p:cNvPr id="1478" name="KARBON CONTENT"/>
          <p:cNvSpPr txBox="1">
            <a:spLocks noGrp="1"/>
          </p:cNvSpPr>
          <p:nvPr>
            <p:ph type="body" idx="14"/>
          </p:nvPr>
        </p:nvSpPr>
        <p:spPr>
          <a:xfrm>
            <a:off x="1272009" y="1974850"/>
            <a:ext cx="21839983" cy="1009507"/>
          </a:xfrm>
          <a:prstGeom prst="rect">
            <a:avLst/>
          </a:prstGeom>
        </p:spPr>
        <p:txBody>
          <a:bodyPr/>
          <a:lstStyle/>
          <a:p>
            <a:pPr marL="0" indent="0" defTabSz="825500">
              <a:lnSpc>
                <a:spcPct val="80000"/>
              </a:lnSpc>
              <a:spcBef>
                <a:spcPts val="0"/>
              </a:spcBef>
              <a:buSzTx/>
              <a:buNone/>
              <a:defRPr sz="12000" spc="239" baseline="1666">
                <a:solidFill>
                  <a:srgbClr val="FFFCC4"/>
                </a:solidFill>
                <a:latin typeface="BebasNeue"/>
                <a:ea typeface="BebasNeue"/>
                <a:cs typeface="BebasNeue"/>
                <a:sym typeface="BebasNeue"/>
              </a:defRPr>
            </a:pPr>
            <a:r>
              <a:rPr lang="en-US" dirty="0">
                <a:solidFill>
                  <a:srgbClr val="C7E8E4"/>
                </a:solidFill>
              </a:rPr>
              <a:t>CYBER SECURITY</a:t>
            </a:r>
            <a:r>
              <a:rPr dirty="0">
                <a:solidFill>
                  <a:srgbClr val="C7E8E4"/>
                </a:solidFill>
              </a:rPr>
              <a:t> </a:t>
            </a:r>
            <a:r>
              <a:rPr lang="en-US" dirty="0">
                <a:solidFill>
                  <a:srgbClr val="C7E8E4"/>
                </a:solidFill>
              </a:rPr>
              <a:t>DEFENSE</a:t>
            </a:r>
            <a:endParaRPr dirty="0">
              <a:solidFill>
                <a:srgbClr val="C7E8E4"/>
              </a:solidFill>
            </a:endParaRPr>
          </a:p>
        </p:txBody>
      </p:sp>
      <p:sp>
        <p:nvSpPr>
          <p:cNvPr id="1480" name="PRESENTATION TITLE"/>
          <p:cNvSpPr txBox="1">
            <a:spLocks noGrp="1"/>
          </p:cNvSpPr>
          <p:nvPr>
            <p:ph type="body" idx="16"/>
          </p:nvPr>
        </p:nvSpPr>
        <p:spPr>
          <a:xfrm>
            <a:off x="1272009" y="1172726"/>
            <a:ext cx="20138183" cy="23083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Introduction to Cybersecurity</a:t>
            </a:r>
          </a:p>
        </p:txBody>
      </p:sp>
      <p:sp>
        <p:nvSpPr>
          <p:cNvPr id="14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pic>
        <p:nvPicPr>
          <p:cNvPr id="3074" name="Picture 2" descr="Cyber Shield Icons - Free SVG &amp; PNG Cyber Shield Images - Noun Project">
            <a:extLst>
              <a:ext uri="{FF2B5EF4-FFF2-40B4-BE49-F238E27FC236}">
                <a16:creationId xmlns:a16="http://schemas.microsoft.com/office/drawing/2014/main" id="{181FF146-AE79-74B4-87F6-A9D879845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" y="4629078"/>
            <a:ext cx="57912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KARBON PICTURE"/>
          <p:cNvSpPr txBox="1">
            <a:spLocks noGrp="1"/>
          </p:cNvSpPr>
          <p:nvPr>
            <p:ph type="body" idx="14"/>
          </p:nvPr>
        </p:nvSpPr>
        <p:spPr>
          <a:xfrm>
            <a:off x="1272009" y="1974850"/>
            <a:ext cx="21839983" cy="1009507"/>
          </a:xfrm>
          <a:prstGeom prst="rect">
            <a:avLst/>
          </a:prstGeom>
        </p:spPr>
        <p:txBody>
          <a:bodyPr/>
          <a:lstStyle/>
          <a:p>
            <a:pPr marL="0" indent="0" defTabSz="825500">
              <a:lnSpc>
                <a:spcPct val="80000"/>
              </a:lnSpc>
              <a:spcBef>
                <a:spcPts val="0"/>
              </a:spcBef>
              <a:buSzTx/>
              <a:buNone/>
              <a:defRPr sz="12000" spc="239" baseline="1666">
                <a:solidFill>
                  <a:srgbClr val="FFFCC4"/>
                </a:solidFill>
                <a:latin typeface="BebasNeue"/>
                <a:ea typeface="BebasNeue"/>
                <a:cs typeface="BebasNeue"/>
                <a:sym typeface="BebasNeue"/>
              </a:defRPr>
            </a:pPr>
            <a:r>
              <a:rPr lang="en-US" dirty="0">
                <a:solidFill>
                  <a:srgbClr val="797979"/>
                </a:solidFill>
              </a:rPr>
              <a:t>CYBERSECURITY </a:t>
            </a:r>
            <a:r>
              <a:rPr lang="en-US" dirty="0">
                <a:solidFill>
                  <a:srgbClr val="CC3E27"/>
                </a:solidFill>
              </a:rPr>
              <a:t>OFFENSE</a:t>
            </a:r>
            <a:endParaRPr dirty="0">
              <a:solidFill>
                <a:srgbClr val="CC3E27"/>
              </a:solidFill>
            </a:endParaRPr>
          </a:p>
        </p:txBody>
      </p:sp>
      <p:sp>
        <p:nvSpPr>
          <p:cNvPr id="1392" name="PRESENTATION TITLE"/>
          <p:cNvSpPr txBox="1">
            <a:spLocks noGrp="1"/>
          </p:cNvSpPr>
          <p:nvPr>
            <p:ph type="body" idx="16"/>
          </p:nvPr>
        </p:nvSpPr>
        <p:spPr>
          <a:xfrm>
            <a:off x="1272009" y="1172726"/>
            <a:ext cx="20138183" cy="23083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Introduction to Cybersecurity</a:t>
            </a:r>
          </a:p>
        </p:txBody>
      </p:sp>
      <p:sp>
        <p:nvSpPr>
          <p:cNvPr id="1393" name="Two before narrow not relied how except moment myself dejection assurance mrs led certainly so gate two before narrow two before narrow led certainly before narrow"/>
          <p:cNvSpPr txBox="1">
            <a:spLocks noGrp="1"/>
          </p:cNvSpPr>
          <p:nvPr>
            <p:ph type="body" idx="17"/>
          </p:nvPr>
        </p:nvSpPr>
        <p:spPr>
          <a:xfrm>
            <a:off x="1276201" y="4419600"/>
            <a:ext cx="10561937" cy="4513095"/>
          </a:xfrm>
          <a:prstGeom prst="rect">
            <a:avLst/>
          </a:prstGeo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Offensive security is focused on the assessment of existing controls and software to make sure any of it works as designed to protect data.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13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pic>
        <p:nvPicPr>
          <p:cNvPr id="2050" name="Picture 2" descr="The First Mission: Impossible Still Has One of the Greatest Action Set  Pieces | Den of Geek">
            <a:extLst>
              <a:ext uri="{FF2B5EF4-FFF2-40B4-BE49-F238E27FC236}">
                <a16:creationId xmlns:a16="http://schemas.microsoft.com/office/drawing/2014/main" id="{217B4F88-043A-5935-CBF9-4E36DD287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4023499"/>
            <a:ext cx="11053584" cy="621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CGS - Common">
      <a:dk1>
        <a:srgbClr val="060823"/>
      </a:dk1>
      <a:lt1>
        <a:srgbClr val="FFFFFF"/>
      </a:lt1>
      <a:dk2>
        <a:srgbClr val="53585F"/>
      </a:dk2>
      <a:lt2>
        <a:srgbClr val="DCDEE0"/>
      </a:lt2>
      <a:accent1>
        <a:srgbClr val="16697A"/>
      </a:accent1>
      <a:accent2>
        <a:srgbClr val="9DD9D2"/>
      </a:accent2>
      <a:accent3>
        <a:srgbClr val="FB9F00"/>
      </a:accent3>
      <a:accent4>
        <a:srgbClr val="D13523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Poppins SemiBold"/>
        <a:ea typeface="Poppins SemiBold"/>
        <a:cs typeface="Poppins SemiBold"/>
      </a:majorFont>
      <a:minorFont>
        <a:latin typeface="Poppins SemiBold"/>
        <a:ea typeface="Poppins SemiBold"/>
        <a:cs typeface="Poppins SemiBold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Poppins SemiBold"/>
        <a:ea typeface="Poppins SemiBold"/>
        <a:cs typeface="Poppins SemiBold"/>
      </a:majorFont>
      <a:minorFont>
        <a:latin typeface="Poppins SemiBold"/>
        <a:ea typeface="Poppins SemiBold"/>
        <a:cs typeface="Poppins SemiBold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2258</TotalTime>
  <Words>468</Words>
  <Application>Microsoft Office PowerPoint</Application>
  <PresentationFormat>Custom</PresentationFormat>
  <Paragraphs>67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BebasNeue</vt:lpstr>
      <vt:lpstr>Helvetica Light</vt:lpstr>
      <vt:lpstr>Helvetica Neue</vt:lpstr>
      <vt:lpstr>Montserrat</vt:lpstr>
      <vt:lpstr>Montserrat Black</vt:lpstr>
      <vt:lpstr>Montserrat Light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Wilson</dc:creator>
  <cp:lastModifiedBy>Andrew Wilson</cp:lastModifiedBy>
  <cp:revision>11</cp:revision>
  <dcterms:modified xsi:type="dcterms:W3CDTF">2024-02-07T22:47:20Z</dcterms:modified>
</cp:coreProperties>
</file>